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  <p:sldMasterId id="2147483738" r:id="rId2"/>
    <p:sldMasterId id="2147483755" r:id="rId3"/>
    <p:sldMasterId id="2147483772" r:id="rId4"/>
  </p:sldMasterIdLst>
  <p:notesMasterIdLst>
    <p:notesMasterId r:id="rId32"/>
  </p:notesMasterIdLst>
  <p:handoutMasterIdLst>
    <p:handoutMasterId r:id="rId33"/>
  </p:handoutMasterIdLst>
  <p:sldIdLst>
    <p:sldId id="275" r:id="rId5"/>
    <p:sldId id="256" r:id="rId6"/>
    <p:sldId id="291" r:id="rId7"/>
    <p:sldId id="262" r:id="rId8"/>
    <p:sldId id="264" r:id="rId9"/>
    <p:sldId id="265" r:id="rId10"/>
    <p:sldId id="272" r:id="rId11"/>
    <p:sldId id="268" r:id="rId12"/>
    <p:sldId id="269" r:id="rId13"/>
    <p:sldId id="285" r:id="rId14"/>
    <p:sldId id="286" r:id="rId15"/>
    <p:sldId id="271" r:id="rId16"/>
    <p:sldId id="273" r:id="rId17"/>
    <p:sldId id="274" r:id="rId18"/>
    <p:sldId id="289" r:id="rId19"/>
    <p:sldId id="290" r:id="rId20"/>
    <p:sldId id="287" r:id="rId21"/>
    <p:sldId id="283" r:id="rId22"/>
    <p:sldId id="276" r:id="rId23"/>
    <p:sldId id="288" r:id="rId24"/>
    <p:sldId id="284" r:id="rId25"/>
    <p:sldId id="277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justificación" id="{97C56C07-A360-4B9B-9D78-74B298442999}">
          <p14:sldIdLst>
            <p14:sldId id="275"/>
            <p14:sldId id="256"/>
            <p14:sldId id="291"/>
            <p14:sldId id="262"/>
            <p14:sldId id="264"/>
            <p14:sldId id="265"/>
            <p14:sldId id="272"/>
            <p14:sldId id="268"/>
            <p14:sldId id="269"/>
            <p14:sldId id="285"/>
            <p14:sldId id="286"/>
            <p14:sldId id="271"/>
          </p14:sldIdLst>
        </p14:section>
        <p14:section name="contenido" id="{F1DD93E1-8792-4FBC-9F16-CF7F53B53DE5}">
          <p14:sldIdLst>
            <p14:sldId id="273"/>
            <p14:sldId id="274"/>
            <p14:sldId id="289"/>
            <p14:sldId id="290"/>
            <p14:sldId id="287"/>
            <p14:sldId id="283"/>
            <p14:sldId id="276"/>
            <p14:sldId id="288"/>
            <p14:sldId id="284"/>
          </p14:sldIdLst>
        </p14:section>
        <p14:section name="ESTRUCTURA DEL LIBRO" id="{F14A7F70-E7EB-4680-A9BC-9F95237FEB2D}">
          <p14:sldIdLst>
            <p14:sldId id="277"/>
            <p14:sldId id="278"/>
            <p14:sldId id="279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35" autoAdjust="0"/>
    <p:restoredTop sz="92639" autoAdjust="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FC1B53-3866-424D-BE7A-CBCF28093809}" type="datetimeFigureOut">
              <a:rPr lang="es-ES" smtClean="0"/>
              <a:t>30/09/2014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AFE04-BCC5-41F0-87F8-90154F0B86E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195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EDA39-0CA5-4111-B639-20B255CF94D0}" type="datetimeFigureOut">
              <a:rPr lang="es-ES" smtClean="0"/>
              <a:t>30/09/2014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65138" y="1233488"/>
            <a:ext cx="59277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EB2EA-33F5-4D76-804C-16294164D9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586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4348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1793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3993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00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115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6591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257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7351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80087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34406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1473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24092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7018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07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4845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1404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3721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720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98492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996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5407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8867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8803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EB2EA-33F5-4D76-804C-16294164D919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7370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63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06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676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92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3475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169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14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70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170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75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3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431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569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45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3763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0958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46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479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778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92228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830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229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3269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779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6234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921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096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7395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3737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9369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1819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2495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068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54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7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241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68588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0274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0213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976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642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882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88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262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031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4381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2012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32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698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368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95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9492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4167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49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404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596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77750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392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5949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18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45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37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22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288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12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833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682387" y="109183"/>
            <a:ext cx="9567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FF0000"/>
                </a:solidFill>
              </a:rPr>
              <a:t>ESQUEMA DE LA PRESENTACIÓN</a:t>
            </a:r>
            <a:endParaRPr lang="es-ES" sz="3200" dirty="0">
              <a:solidFill>
                <a:srgbClr val="FF000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368489" y="941696"/>
            <a:ext cx="115187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es-ES" sz="2400" dirty="0"/>
          </a:p>
          <a:p>
            <a:pPr marL="342900" indent="-342900">
              <a:buAutoNum type="arabicPeriod"/>
            </a:pPr>
            <a:r>
              <a:rPr lang="es-ES" sz="4000" dirty="0" smtClean="0"/>
              <a:t>JUSTIFICACIÓN </a:t>
            </a:r>
          </a:p>
          <a:p>
            <a:pPr marL="342900" indent="-342900">
              <a:buAutoNum type="arabicPeriod"/>
            </a:pPr>
            <a:endParaRPr lang="es-ES" sz="4000" dirty="0"/>
          </a:p>
          <a:p>
            <a:pPr marL="342900" indent="-342900">
              <a:buAutoNum type="arabicPeriod"/>
            </a:pPr>
            <a:r>
              <a:rPr lang="es-ES" sz="4000" dirty="0" smtClean="0"/>
              <a:t>CONTENIDOS</a:t>
            </a:r>
          </a:p>
          <a:p>
            <a:pPr marL="342900" indent="-342900">
              <a:buAutoNum type="arabicPeriod"/>
            </a:pPr>
            <a:endParaRPr lang="es-ES" sz="4000" dirty="0"/>
          </a:p>
          <a:p>
            <a:endParaRPr lang="es-ES" sz="4000" dirty="0" smtClean="0"/>
          </a:p>
          <a:p>
            <a:endParaRPr lang="es-ES" sz="4000" dirty="0" smtClean="0"/>
          </a:p>
          <a:p>
            <a:r>
              <a:rPr lang="es-ES" sz="2400" b="1" dirty="0" smtClean="0">
                <a:solidFill>
                  <a:srgbClr val="FF0000"/>
                </a:solidFill>
              </a:rPr>
              <a:t>	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33128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251431" y="451893"/>
            <a:ext cx="9199041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6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.- Serás </a:t>
            </a:r>
            <a:r>
              <a:rPr lang="es-ES" sz="2400" dirty="0">
                <a:solidFill>
                  <a:srgbClr val="000000"/>
                </a:solidFill>
                <a:latin typeface="Arial Black" panose="020B0A04020102020204" pitchFamily="34" charset="0"/>
              </a:rPr>
              <a:t>testigo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  de que Jesucristo es Señor y Salvador en 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la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endParaRPr lang="es-ES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calle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y en las periferias de la vida</a:t>
            </a:r>
            <a:r>
              <a:rPr lang="es-ES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.		</a:t>
            </a:r>
            <a:endParaRPr lang="es-E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868" y="215564"/>
            <a:ext cx="1843563" cy="106732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867" y="1541344"/>
            <a:ext cx="1843563" cy="1334994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251430" y="2208841"/>
            <a:ext cx="9199041" cy="46166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7. Cultivarás la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 cultura de la vocación.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67" y="3169182"/>
            <a:ext cx="1843563" cy="1533583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2251430" y="3338003"/>
            <a:ext cx="9199041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8.- Procurarás que la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Palabra de Dios</a:t>
            </a: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sea cada vez más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el 	corazón de toda actividad eclesial 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867" y="4995609"/>
            <a:ext cx="1843563" cy="1938105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251430" y="5014833"/>
            <a:ext cx="9303224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9.- Colaborarás con entusiasmo a la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transformación 	misionera </a:t>
            </a: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de la Iglesia</a:t>
            </a:r>
            <a:r>
              <a:rPr lang="es-ES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506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4360985"/>
            <a:ext cx="12192000" cy="212365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10</a:t>
            </a:r>
            <a:r>
              <a:rPr lang="es-ES" sz="4400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es-ES" sz="4400" b="1" dirty="0">
                <a:solidFill>
                  <a:srgbClr val="000000"/>
                </a:solidFill>
                <a:latin typeface="Arial Black" panose="020B0A04020102020204" pitchFamily="34" charset="0"/>
              </a:rPr>
              <a:t>Discernirás sinodalmente</a:t>
            </a:r>
            <a:r>
              <a:rPr lang="es-E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 qué es lo que Dios quiere </a:t>
            </a:r>
            <a:r>
              <a:rPr lang="es-ES" sz="4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	para </a:t>
            </a:r>
            <a:r>
              <a:rPr lang="es-ES" sz="4400" b="1" dirty="0">
                <a:solidFill>
                  <a:srgbClr val="000000"/>
                </a:solidFill>
                <a:latin typeface="Arial" panose="020B0604020202020204" pitchFamily="34" charset="0"/>
              </a:rPr>
              <a:t>la Iglesia de </a:t>
            </a:r>
            <a:r>
              <a:rPr lang="es-ES" sz="4400" dirty="0" smtClean="0">
                <a:solidFill>
                  <a:srgbClr val="000000"/>
                </a:solidFill>
                <a:latin typeface="Arial" panose="020B0604020202020204" pitchFamily="34" charset="0"/>
              </a:rPr>
              <a:t>Orihuela-Alicante </a:t>
            </a:r>
            <a:r>
              <a:rPr lang="es-ES" sz="4400" dirty="0">
                <a:solidFill>
                  <a:srgbClr val="000000"/>
                </a:solidFill>
                <a:latin typeface="Arial" panose="020B0604020202020204" pitchFamily="34" charset="0"/>
              </a:rPr>
              <a:t>en los próximos años.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197" y="495992"/>
            <a:ext cx="4423476" cy="307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12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0" y="837127"/>
            <a:ext cx="1173265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b="1" u="sng" dirty="0">
                <a:solidFill>
                  <a:srgbClr val="FF0000"/>
                </a:solidFill>
              </a:rPr>
              <a:t>Discernir desde la necesidad</a:t>
            </a:r>
            <a:r>
              <a:rPr lang="es-ES" sz="4000" dirty="0"/>
              <a:t>,  pidiendo la ayuda del Señor, para vernos y </a:t>
            </a:r>
            <a:r>
              <a:rPr lang="es-ES" sz="4000" dirty="0" smtClean="0"/>
              <a:t>para ver </a:t>
            </a:r>
            <a:r>
              <a:rPr lang="es-ES" sz="4000" dirty="0"/>
              <a:t>la realidad desde Él, escuchando y acogiendo su Palabra (</a:t>
            </a:r>
            <a:r>
              <a:rPr lang="es-ES" sz="4000" i="1" dirty="0" err="1"/>
              <a:t>lectio</a:t>
            </a:r>
            <a:r>
              <a:rPr lang="es-ES" sz="4000" i="1" dirty="0"/>
              <a:t> divina); </a:t>
            </a:r>
            <a:r>
              <a:rPr lang="es-ES" sz="4000" i="1" dirty="0" smtClean="0"/>
              <a:t>acogiendo </a:t>
            </a:r>
            <a:r>
              <a:rPr lang="es-ES" sz="4000" dirty="0" smtClean="0"/>
              <a:t>también </a:t>
            </a:r>
            <a:r>
              <a:rPr lang="es-ES" sz="4000" dirty="0"/>
              <a:t>con gozo el encargo del </a:t>
            </a:r>
            <a:r>
              <a:rPr lang="es-ES" sz="4000" dirty="0" smtClean="0"/>
              <a:t>papa </a:t>
            </a:r>
            <a:r>
              <a:rPr lang="es-ES" sz="4000" dirty="0"/>
              <a:t>Francisco: «En orden a que este </a:t>
            </a:r>
            <a:r>
              <a:rPr lang="es-ES" sz="4000" dirty="0" smtClean="0"/>
              <a:t>impulso misionero </a:t>
            </a:r>
            <a:r>
              <a:rPr lang="es-ES" sz="4000" dirty="0"/>
              <a:t>sea cada vez más intenso, </a:t>
            </a:r>
            <a:r>
              <a:rPr lang="es-ES" sz="4000" b="1" u="sng" dirty="0">
                <a:solidFill>
                  <a:srgbClr val="FF0000"/>
                </a:solidFill>
              </a:rPr>
              <a:t>generoso y fecundo</a:t>
            </a:r>
            <a:r>
              <a:rPr lang="es-ES" sz="4000" dirty="0"/>
              <a:t>, exhorto también a </a:t>
            </a:r>
            <a:r>
              <a:rPr lang="es-ES" sz="4000" dirty="0" smtClean="0"/>
              <a:t>cada Iglesia </a:t>
            </a:r>
            <a:r>
              <a:rPr lang="es-ES" sz="4000" dirty="0"/>
              <a:t>particular a entrar en un </a:t>
            </a:r>
            <a:r>
              <a:rPr lang="es-ES" sz="4000" b="1" dirty="0">
                <a:solidFill>
                  <a:srgbClr val="FF0000"/>
                </a:solidFill>
              </a:rPr>
              <a:t>proceso decidido de discernimiento, </a:t>
            </a:r>
            <a:r>
              <a:rPr lang="es-ES" sz="4000" b="1" dirty="0" smtClean="0">
                <a:solidFill>
                  <a:srgbClr val="FF0000"/>
                </a:solidFill>
              </a:rPr>
              <a:t>purificación y reforma</a:t>
            </a:r>
            <a:r>
              <a:rPr lang="es-ES" sz="4000" dirty="0"/>
              <a:t>»</a:t>
            </a:r>
          </a:p>
          <a:p>
            <a:pPr algn="just"/>
            <a:endParaRPr lang="es-ES" sz="3200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9748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1" y="0"/>
            <a:ext cx="12192000" cy="135421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I. MIRADA PASTORAL</a:t>
            </a:r>
          </a:p>
          <a:p>
            <a:pPr algn="ctr"/>
            <a:endParaRPr lang="es-ES" dirty="0"/>
          </a:p>
          <a:p>
            <a:pPr algn="ctr"/>
            <a:r>
              <a:rPr lang="es-ES" smtClean="0"/>
              <a:t> </a:t>
            </a:r>
            <a:r>
              <a:rPr lang="es-ES" sz="3200" b="1" smtClean="0"/>
              <a:t>EXHORTACIÓN </a:t>
            </a:r>
            <a:r>
              <a:rPr lang="es-ES" sz="3200" b="1" dirty="0" smtClean="0"/>
              <a:t>“</a:t>
            </a:r>
            <a:r>
              <a:rPr lang="es-ES" sz="3200" b="1" dirty="0" err="1" smtClean="0"/>
              <a:t>Evangelii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gaudium</a:t>
            </a:r>
            <a:r>
              <a:rPr lang="es-ES" sz="3200" b="1" dirty="0" smtClean="0"/>
              <a:t>”</a:t>
            </a:r>
            <a:endParaRPr lang="es-ES" sz="3200" b="1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4216"/>
            <a:ext cx="4302958" cy="550378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354216"/>
            <a:ext cx="57912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37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" y="0"/>
            <a:ext cx="12057434" cy="1077218"/>
          </a:xfrm>
          <a:prstGeom prst="rect">
            <a:avLst/>
          </a:prstGeom>
          <a:gradFill>
            <a:gsLst>
              <a:gs pos="54000">
                <a:schemeClr val="bg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II. ESCUCHAR AL SEÑOR. MIRADA DE DISCÍPULO</a:t>
            </a:r>
          </a:p>
          <a:p>
            <a:pPr algn="ctr"/>
            <a:r>
              <a:rPr lang="es-ES" sz="3200" dirty="0"/>
              <a:t> </a:t>
            </a:r>
            <a:r>
              <a:rPr lang="es-ES" sz="3200" b="1" dirty="0" smtClean="0"/>
              <a:t>“LECTIO DIVINA”</a:t>
            </a:r>
            <a:endParaRPr lang="es-ES" sz="32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290" y="1077218"/>
            <a:ext cx="1524001" cy="577036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77218"/>
            <a:ext cx="4544291" cy="576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0972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1" y="0"/>
            <a:ext cx="12057434" cy="1077218"/>
          </a:xfrm>
          <a:prstGeom prst="rect">
            <a:avLst/>
          </a:prstGeom>
          <a:gradFill>
            <a:gsLst>
              <a:gs pos="54000">
                <a:schemeClr val="bg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II. ESCUCHAR AL SEÑOR. MIRADA DE DISCÍPULO</a:t>
            </a:r>
          </a:p>
          <a:p>
            <a:pPr algn="ctr"/>
            <a:r>
              <a:rPr lang="es-ES" sz="3200" dirty="0"/>
              <a:t> </a:t>
            </a:r>
            <a:r>
              <a:rPr lang="es-ES" sz="3200" b="1" dirty="0" smtClean="0"/>
              <a:t>“LECTIO DIVINA”</a:t>
            </a:r>
            <a:endParaRPr lang="es-ES" sz="32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7218"/>
            <a:ext cx="5902585" cy="578177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575" y="1077218"/>
            <a:ext cx="2064789" cy="574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18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1607128"/>
            <a:ext cx="121920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4000" dirty="0" smtClean="0">
                <a:solidFill>
                  <a:srgbClr val="000000"/>
                </a:solidFill>
                <a:latin typeface="Arial" panose="020B0604020202020204" pitchFamily="34" charset="0"/>
              </a:rPr>
              <a:t>Leer</a:t>
            </a:r>
            <a:r>
              <a:rPr lang="es-ES" sz="4000" dirty="0">
                <a:solidFill>
                  <a:srgbClr val="000000"/>
                </a:solidFill>
                <a:latin typeface="Arial" panose="020B0604020202020204" pitchFamily="34" charset="0"/>
              </a:rPr>
              <a:t>, escuchar, retener, profundizar, vivir la</a:t>
            </a:r>
          </a:p>
          <a:p>
            <a:pPr algn="just"/>
            <a:r>
              <a:rPr lang="es-ES" sz="4000" dirty="0">
                <a:solidFill>
                  <a:srgbClr val="000000"/>
                </a:solidFill>
                <a:latin typeface="Arial" panose="020B0604020202020204" pitchFamily="34" charset="0"/>
              </a:rPr>
              <a:t>Palabra de Dios contenida en las Escritura, sumergirse en ella con fe y amor, </a:t>
            </a:r>
            <a:r>
              <a:rPr lang="es-ES" sz="4000" dirty="0" smtClean="0">
                <a:solidFill>
                  <a:srgbClr val="000000"/>
                </a:solidFill>
                <a:latin typeface="Arial" panose="020B0604020202020204" pitchFamily="34" charset="0"/>
              </a:rPr>
              <a:t>en esto </a:t>
            </a:r>
            <a:r>
              <a:rPr lang="es-ES" sz="4000" dirty="0">
                <a:solidFill>
                  <a:srgbClr val="000000"/>
                </a:solidFill>
                <a:latin typeface="Arial" panose="020B0604020202020204" pitchFamily="34" charset="0"/>
              </a:rPr>
              <a:t>consiste esencialmente.</a:t>
            </a:r>
            <a:r>
              <a:rPr lang="es-ES" sz="4000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algn="just"/>
            <a:endParaRPr lang="es-ES" sz="36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es-ES" sz="3600" dirty="0" smtClean="0">
                <a:solidFill>
                  <a:srgbClr val="000000"/>
                </a:solidFill>
                <a:latin typeface="Arial" panose="020B0604020202020204" pitchFamily="34" charset="0"/>
              </a:rPr>
              <a:t>La </a:t>
            </a:r>
            <a:r>
              <a:rPr lang="es-ES" sz="3600" i="1" dirty="0" err="1">
                <a:solidFill>
                  <a:srgbClr val="000000"/>
                </a:solidFill>
                <a:latin typeface="Arial" panose="020B0604020202020204" pitchFamily="34" charset="0"/>
              </a:rPr>
              <a:t>lectio</a:t>
            </a:r>
            <a:r>
              <a:rPr lang="es-ES" sz="3600" i="1" dirty="0">
                <a:solidFill>
                  <a:srgbClr val="000000"/>
                </a:solidFill>
                <a:latin typeface="Arial" panose="020B0604020202020204" pitchFamily="34" charset="0"/>
              </a:rPr>
              <a:t> divina es una lectura penetrada por la fe, una lectura </a:t>
            </a:r>
            <a:r>
              <a:rPr lang="es-ES" sz="36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personal, </a:t>
            </a:r>
            <a:r>
              <a:rPr lang="es-ES" sz="3600" dirty="0" smtClean="0">
                <a:solidFill>
                  <a:srgbClr val="000000"/>
                </a:solidFill>
                <a:latin typeface="Arial" panose="020B0604020202020204" pitchFamily="34" charset="0"/>
              </a:rPr>
              <a:t>sapiencial</a:t>
            </a:r>
            <a:r>
              <a:rPr lang="es-ES" sz="3600" dirty="0">
                <a:solidFill>
                  <a:srgbClr val="000000"/>
                </a:solidFill>
                <a:latin typeface="Arial" panose="020B0604020202020204" pitchFamily="34" charset="0"/>
              </a:rPr>
              <a:t>, íntima, una lectura orante. </a:t>
            </a:r>
            <a:endParaRPr lang="es-ES" sz="3600" dirty="0"/>
          </a:p>
        </p:txBody>
      </p:sp>
      <p:sp>
        <p:nvSpPr>
          <p:cNvPr id="5" name="CuadroTexto 4"/>
          <p:cNvSpPr txBox="1"/>
          <p:nvPr/>
        </p:nvSpPr>
        <p:spPr>
          <a:xfrm>
            <a:off x="1" y="0"/>
            <a:ext cx="12057434" cy="1077218"/>
          </a:xfrm>
          <a:prstGeom prst="rect">
            <a:avLst/>
          </a:prstGeom>
          <a:gradFill>
            <a:gsLst>
              <a:gs pos="54000">
                <a:schemeClr val="bg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ESCUCHAR AL SEÑOR. MIRADA DE DISCÍPULO</a:t>
            </a:r>
          </a:p>
          <a:p>
            <a:pPr algn="ctr"/>
            <a:r>
              <a:rPr lang="es-ES" sz="3200" dirty="0"/>
              <a:t> </a:t>
            </a:r>
            <a:r>
              <a:rPr lang="es-ES" sz="3200" b="1" dirty="0" smtClean="0"/>
              <a:t>“LECTIO DIVINA”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6683423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603304" cy="425334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615" y="1887679"/>
            <a:ext cx="3535266" cy="473132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3192" y="31173"/>
            <a:ext cx="4608808" cy="44577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35527" y="4655127"/>
            <a:ext cx="3463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MÉTODO PARA HACER ORACIÓN</a:t>
            </a:r>
            <a:endParaRPr lang="es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62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433704" y="269298"/>
            <a:ext cx="524351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 smtClean="0">
                <a:solidFill>
                  <a:srgbClr val="FF0000"/>
                </a:solidFill>
              </a:rPr>
              <a:t>ORAR</a:t>
            </a:r>
          </a:p>
          <a:p>
            <a:endParaRPr lang="es-ES" sz="6000" b="1" dirty="0" smtClean="0">
              <a:solidFill>
                <a:srgbClr val="FF0000"/>
              </a:solidFill>
            </a:endParaRPr>
          </a:p>
          <a:p>
            <a:endParaRPr lang="es-ES" sz="6000" b="1" dirty="0" smtClean="0">
              <a:solidFill>
                <a:srgbClr val="FF0000"/>
              </a:solidFill>
            </a:endParaRPr>
          </a:p>
          <a:p>
            <a:r>
              <a:rPr lang="es-ES" sz="6000" b="1" dirty="0" smtClean="0">
                <a:solidFill>
                  <a:srgbClr val="FF0000"/>
                </a:solidFill>
              </a:rPr>
              <a:t>CELEBRAR </a:t>
            </a:r>
          </a:p>
          <a:p>
            <a:endParaRPr lang="es-ES" sz="6000" b="1" dirty="0">
              <a:solidFill>
                <a:srgbClr val="FF0000"/>
              </a:solidFill>
            </a:endParaRPr>
          </a:p>
          <a:p>
            <a:endParaRPr lang="es-ES" sz="6000" b="1" dirty="0" smtClean="0">
              <a:solidFill>
                <a:srgbClr val="FF0000"/>
              </a:solidFill>
            </a:endParaRPr>
          </a:p>
          <a:p>
            <a:r>
              <a:rPr lang="es-ES" sz="6000" b="1" dirty="0" smtClean="0">
                <a:solidFill>
                  <a:srgbClr val="FF0000"/>
                </a:solidFill>
              </a:rPr>
              <a:t>PROPONER</a:t>
            </a:r>
            <a:endParaRPr lang="es-ES" sz="6000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5320145" cy="683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9943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77422" y="2149270"/>
            <a:ext cx="8971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4400" dirty="0" smtClean="0"/>
              <a:t>REFORMA DEL CORAZÓN</a:t>
            </a:r>
            <a:endParaRPr lang="es-ES" sz="4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77422" y="3615758"/>
            <a:ext cx="120145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4400" dirty="0" smtClean="0"/>
              <a:t>REFORMA DE LA ORGANIZACIÓN Y ESTRUCTURAS</a:t>
            </a:r>
            <a:endParaRPr lang="es-ES" sz="44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77422" y="5374634"/>
            <a:ext cx="10699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4400" dirty="0" smtClean="0"/>
              <a:t>REFORMA DE LA ACCIÓN PASTORAL</a:t>
            </a:r>
            <a:endParaRPr lang="es-ES" sz="4400" dirty="0"/>
          </a:p>
        </p:txBody>
      </p:sp>
      <p:sp>
        <p:nvSpPr>
          <p:cNvPr id="5" name="Rectángulo 4"/>
          <p:cNvSpPr/>
          <p:nvPr/>
        </p:nvSpPr>
        <p:spPr>
          <a:xfrm>
            <a:off x="382137" y="314741"/>
            <a:ext cx="9976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FF0000"/>
                </a:solidFill>
              </a:rPr>
              <a:t>Proceso </a:t>
            </a:r>
            <a:r>
              <a:rPr lang="es-ES" sz="4000" b="1" dirty="0">
                <a:solidFill>
                  <a:srgbClr val="FF0000"/>
                </a:solidFill>
              </a:rPr>
              <a:t>decidido de discernimiento, purificación y </a:t>
            </a:r>
            <a:r>
              <a:rPr lang="es-ES" sz="4000" b="1" dirty="0" smtClean="0">
                <a:solidFill>
                  <a:srgbClr val="FF0000"/>
                </a:solidFill>
              </a:rPr>
              <a:t>reforma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37399178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0000"/>
                <a:lumMod val="104000"/>
              </a:schemeClr>
            </a:gs>
            <a:gs pos="94000">
              <a:schemeClr val="bg1">
                <a:shade val="96000"/>
                <a:lumMod val="8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38092" y="140677"/>
            <a:ext cx="6353907" cy="3664634"/>
          </a:xfrm>
        </p:spPr>
        <p:txBody>
          <a:bodyPr>
            <a:noAutofit/>
          </a:bodyPr>
          <a:lstStyle/>
          <a:p>
            <a:pPr algn="l"/>
            <a:r>
              <a:rPr lang="es-ES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Salgamos, anunciemos la alegría del Evangelio</a:t>
            </a:r>
            <a:endParaRPr lang="es-ES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605670" y="4446861"/>
            <a:ext cx="6353907" cy="1561514"/>
          </a:xfrm>
          <a:effectLst/>
        </p:spPr>
        <p:txBody>
          <a:bodyPr>
            <a:noAutofit/>
          </a:bodyPr>
          <a:lstStyle/>
          <a:p>
            <a:pPr algn="l"/>
            <a:r>
              <a:rPr lang="es-E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DISCERNIR EN LA IGLESIA PARA EVANGELIZAR EL MUNDO </a:t>
            </a:r>
            <a:endParaRPr lang="es-E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056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86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0"/>
            <a:ext cx="12192000" cy="1323439"/>
          </a:xfrm>
          <a:prstGeom prst="rect">
            <a:avLst/>
          </a:prstGeom>
          <a:gradFill>
            <a:gsLst>
              <a:gs pos="5400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FF0000"/>
                </a:solidFill>
              </a:rPr>
              <a:t>III. PROPONER PARA HACER CAMINO</a:t>
            </a:r>
          </a:p>
          <a:p>
            <a:pPr algn="ctr"/>
            <a:r>
              <a:rPr lang="es-ES" sz="4000" dirty="0"/>
              <a:t> </a:t>
            </a:r>
            <a:endParaRPr lang="es-ES" sz="4000" b="1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374073" y="744710"/>
            <a:ext cx="9518072" cy="685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4800" dirty="0" smtClean="0"/>
              <a:t>	TODOS SALIR-</a:t>
            </a:r>
            <a:r>
              <a:rPr lang="es-ES" sz="4800" b="1" dirty="0" smtClean="0">
                <a:ln w="22225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CAMINO</a:t>
            </a:r>
            <a:r>
              <a:rPr lang="es-ES" sz="4800" b="1" dirty="0" smtClean="0">
                <a:solidFill>
                  <a:srgbClr val="00B050"/>
                </a:solidFill>
              </a:rPr>
              <a:t>-</a:t>
            </a:r>
            <a:r>
              <a:rPr lang="es-ES" sz="4800" dirty="0" smtClean="0"/>
              <a:t>LLEGAR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/>
          </a:p>
        </p:txBody>
      </p:sp>
      <p:sp>
        <p:nvSpPr>
          <p:cNvPr id="6" name="Flecha derecha 5"/>
          <p:cNvSpPr/>
          <p:nvPr/>
        </p:nvSpPr>
        <p:spPr>
          <a:xfrm rot="5400000">
            <a:off x="5855900" y="17920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2257636" y="2571280"/>
            <a:ext cx="8161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b="1" dirty="0">
                <a:solidFill>
                  <a:srgbClr val="FF0000"/>
                </a:solidFill>
              </a:rPr>
              <a:t>PLAN </a:t>
            </a:r>
          </a:p>
          <a:p>
            <a:pPr algn="ctr"/>
            <a:r>
              <a:rPr lang="es-ES" sz="6600" b="1" dirty="0">
                <a:solidFill>
                  <a:srgbClr val="FF0000"/>
                </a:solidFill>
              </a:rPr>
              <a:t>DIOCESANO </a:t>
            </a:r>
          </a:p>
          <a:p>
            <a:pPr algn="ctr"/>
            <a:r>
              <a:rPr lang="es-ES" sz="6600" b="1" dirty="0">
                <a:solidFill>
                  <a:srgbClr val="FF0000"/>
                </a:solidFill>
              </a:rPr>
              <a:t>DE PASTORAL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99817" y="5710601"/>
            <a:ext cx="11392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INSTRUMENTO DE COMUNIÓN PARA LA MISIÓN</a:t>
            </a:r>
            <a:endParaRPr lang="es-ES" sz="4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7545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0000"/>
                <a:lumMod val="104000"/>
              </a:schemeClr>
            </a:gs>
            <a:gs pos="94000">
              <a:schemeClr val="bg1">
                <a:shade val="96000"/>
                <a:lumMod val="8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0567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5605670" y="102195"/>
            <a:ext cx="658633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Ésta es 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la verdadera novedad, “la que Dios mismo misteriosamente quiere producir</a:t>
            </a:r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, la 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que Él inspira, la que Él provoca, la que Él orienta y acompaña de </a:t>
            </a:r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mil maneras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”</a:t>
            </a:r>
          </a:p>
          <a:p>
            <a:endParaRPr lang="es-E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Por 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tanto, “dejémonos llevar por el Espíritu, renunciar </a:t>
            </a:r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a calcularlo 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todo y controlarlo todo, y permitir que Él nos ilumine, nos guíe, </a:t>
            </a:r>
            <a:r>
              <a:rPr lang="es-E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nos oriente</a:t>
            </a:r>
            <a:r>
              <a:rPr lang="es-ES" sz="3200" dirty="0">
                <a:solidFill>
                  <a:srgbClr val="000000"/>
                </a:solidFill>
                <a:latin typeface="Arial" panose="020B0604020202020204" pitchFamily="34" charset="0"/>
              </a:rPr>
              <a:t>, nos impulse hacia dónde Él quiera”</a:t>
            </a:r>
          </a:p>
          <a:p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5277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chemeClr val="tx1">
                <a:lumMod val="65000"/>
              </a:schemeClr>
            </a:gs>
            <a:gs pos="98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38386" y="2434151"/>
            <a:ext cx="86582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8000" b="1" dirty="0" smtClean="0">
                <a:latin typeface="KodchiangUPC" panose="02020603050405020304" pitchFamily="18" charset="-34"/>
              </a:rPr>
              <a:t>Presentación </a:t>
            </a:r>
            <a:r>
              <a:rPr lang="es-ES" sz="8000" b="1" dirty="0">
                <a:latin typeface="KodchiangUPC" panose="02020603050405020304" pitchFamily="18" charset="-34"/>
              </a:rPr>
              <a:t>del Sr. Obispo</a:t>
            </a:r>
            <a:r>
              <a:rPr lang="es-ES" sz="8000" b="1" dirty="0">
                <a:latin typeface="Times New Roman" panose="02020603050405020304" pitchFamily="18" charset="0"/>
              </a:rPr>
              <a:t> </a:t>
            </a:r>
          </a:p>
          <a:p>
            <a:r>
              <a:rPr lang="es-ES" sz="8000" b="1" dirty="0" smtClean="0">
                <a:latin typeface="KodchiangUPC" panose="02020603050405020304" pitchFamily="18" charset="-34"/>
              </a:rPr>
              <a:t>Introducción </a:t>
            </a:r>
            <a:endParaRPr lang="es-ES" sz="80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100263" cy="243415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1224" y="4753972"/>
            <a:ext cx="2390775" cy="209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5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50" y="623456"/>
            <a:ext cx="10146507" cy="553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155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chemeClr val="tx1">
                <a:lumMod val="65000"/>
              </a:schemeClr>
            </a:gs>
            <a:gs pos="98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038" y="171449"/>
            <a:ext cx="6086475" cy="650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1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962" y="300038"/>
            <a:ext cx="8239491" cy="631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8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5" y="257175"/>
            <a:ext cx="10614612" cy="632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1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910" y="681036"/>
            <a:ext cx="8980291" cy="583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0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359835" y="562703"/>
            <a:ext cx="2574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Salgamos</a:t>
            </a:r>
            <a:endParaRPr lang="es-ES" sz="4400" dirty="0"/>
          </a:p>
        </p:txBody>
      </p:sp>
      <p:sp>
        <p:nvSpPr>
          <p:cNvPr id="6" name="Rectángulo 5"/>
          <p:cNvSpPr/>
          <p:nvPr/>
        </p:nvSpPr>
        <p:spPr>
          <a:xfrm>
            <a:off x="2359835" y="1558656"/>
            <a:ext cx="33714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</a:t>
            </a:r>
            <a:r>
              <a:rPr lang="es-ES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nunciemos</a:t>
            </a:r>
            <a:endParaRPr lang="es-ES" sz="4400" dirty="0"/>
          </a:p>
        </p:txBody>
      </p:sp>
      <p:sp>
        <p:nvSpPr>
          <p:cNvPr id="7" name="Rectángulo 6"/>
          <p:cNvSpPr/>
          <p:nvPr/>
        </p:nvSpPr>
        <p:spPr>
          <a:xfrm>
            <a:off x="2359835" y="2403731"/>
            <a:ext cx="64267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La </a:t>
            </a:r>
            <a:r>
              <a:rPr lang="es-ES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alegría del Evangelio</a:t>
            </a:r>
            <a:endParaRPr lang="es-ES" sz="4400" dirty="0"/>
          </a:p>
        </p:txBody>
      </p:sp>
      <p:sp>
        <p:nvSpPr>
          <p:cNvPr id="8" name="Rectángulo 7"/>
          <p:cNvSpPr/>
          <p:nvPr/>
        </p:nvSpPr>
        <p:spPr>
          <a:xfrm>
            <a:off x="2359835" y="3399684"/>
            <a:ext cx="30122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AL MUNDO</a:t>
            </a:r>
            <a:r>
              <a:rPr lang="es-ES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endParaRPr lang="es-E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7786497" y="1166153"/>
            <a:ext cx="40566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EVANGELIZAR</a:t>
            </a:r>
            <a:endParaRPr lang="es-ES" sz="4800" dirty="0"/>
          </a:p>
        </p:txBody>
      </p:sp>
      <p:sp>
        <p:nvSpPr>
          <p:cNvPr id="10" name="Rectángulo 9"/>
          <p:cNvSpPr/>
          <p:nvPr/>
        </p:nvSpPr>
        <p:spPr>
          <a:xfrm>
            <a:off x="2359835" y="4513213"/>
            <a:ext cx="83508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DISCERNIR EN LA IGLESIA </a:t>
            </a:r>
            <a:endParaRPr lang="es-ES" sz="5400" dirty="0"/>
          </a:p>
        </p:txBody>
      </p:sp>
      <p:sp>
        <p:nvSpPr>
          <p:cNvPr id="11" name="Flecha curvada hacia la derecha 10"/>
          <p:cNvSpPr/>
          <p:nvPr/>
        </p:nvSpPr>
        <p:spPr>
          <a:xfrm>
            <a:off x="4563" y="1166153"/>
            <a:ext cx="2355272" cy="4060481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41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457200"/>
            <a:ext cx="12192000" cy="628983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ES" sz="3200" dirty="0"/>
              <a:t>46. </a:t>
            </a:r>
            <a:r>
              <a:rPr lang="es-ES" sz="3600" b="1" dirty="0"/>
              <a:t>La Iglesia «en salida» es una Iglesia con las puertas </a:t>
            </a:r>
            <a:r>
              <a:rPr lang="es-ES" sz="3600" b="1" dirty="0" smtClean="0"/>
              <a:t>abiertas. </a:t>
            </a:r>
            <a:r>
              <a:rPr lang="es-ES" sz="5400" b="1" u="sng" dirty="0" smtClean="0">
                <a:solidFill>
                  <a:srgbClr val="FF0000"/>
                </a:solidFill>
              </a:rPr>
              <a:t>Salir</a:t>
            </a:r>
            <a:r>
              <a:rPr lang="es-ES" sz="3200" b="1" dirty="0" smtClean="0"/>
              <a:t> </a:t>
            </a:r>
            <a:r>
              <a:rPr lang="es-ES" sz="3600" b="1" dirty="0" smtClean="0"/>
              <a:t>hacia los demás </a:t>
            </a:r>
            <a:r>
              <a:rPr lang="es-ES" sz="3600" b="1" dirty="0"/>
              <a:t>para llegar a las periferias humanas no implica correr hacia el mundo </a:t>
            </a:r>
            <a:r>
              <a:rPr lang="es-ES" sz="5400" b="1" u="sng" dirty="0">
                <a:solidFill>
                  <a:srgbClr val="FF0000"/>
                </a:solidFill>
              </a:rPr>
              <a:t>sin rumbo y sin sentido</a:t>
            </a:r>
            <a:r>
              <a:rPr lang="es-ES" sz="3200" b="1" dirty="0"/>
              <a:t>. </a:t>
            </a:r>
            <a:r>
              <a:rPr lang="es-ES" sz="3600" b="1" dirty="0"/>
              <a:t>Muchas veces es más bien</a:t>
            </a:r>
            <a:r>
              <a:rPr lang="es-ES" sz="3200" b="1" dirty="0"/>
              <a:t> </a:t>
            </a:r>
            <a:r>
              <a:rPr lang="es-ES" sz="5400" b="1" u="sng" dirty="0">
                <a:solidFill>
                  <a:srgbClr val="FF0000"/>
                </a:solidFill>
              </a:rPr>
              <a:t>detener el paso</a:t>
            </a:r>
            <a:r>
              <a:rPr lang="es-ES" sz="3200" b="1" u="sng" dirty="0"/>
              <a:t>, </a:t>
            </a:r>
            <a:r>
              <a:rPr lang="es-ES" sz="3600" b="1" dirty="0"/>
              <a:t>dejar de lado la ansiedad para</a:t>
            </a:r>
            <a:r>
              <a:rPr lang="es-ES" sz="3200" b="1" dirty="0"/>
              <a:t> </a:t>
            </a:r>
            <a:r>
              <a:rPr lang="es-ES" sz="5400" b="1" u="sng" dirty="0">
                <a:solidFill>
                  <a:srgbClr val="FF0000"/>
                </a:solidFill>
              </a:rPr>
              <a:t>mirar</a:t>
            </a:r>
            <a:r>
              <a:rPr lang="es-ES" sz="5400" b="1" dirty="0">
                <a:solidFill>
                  <a:srgbClr val="FF0000"/>
                </a:solidFill>
              </a:rPr>
              <a:t> </a:t>
            </a:r>
            <a:r>
              <a:rPr lang="es-ES" sz="3600" b="1" dirty="0"/>
              <a:t>a los ojos y </a:t>
            </a:r>
            <a:r>
              <a:rPr lang="es-ES" sz="5400" b="1" u="sng" dirty="0">
                <a:solidFill>
                  <a:srgbClr val="FF0000"/>
                </a:solidFill>
              </a:rPr>
              <a:t>escuchar,</a:t>
            </a:r>
            <a:r>
              <a:rPr lang="es-ES" sz="3200" b="1" dirty="0"/>
              <a:t> </a:t>
            </a:r>
            <a:r>
              <a:rPr lang="es-ES" sz="3600" b="1" dirty="0"/>
              <a:t>o renunciar a las urgencias para acompañar al que se quedó al costado del camino.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821373" y="272955"/>
            <a:ext cx="1787857" cy="412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26401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562709"/>
            <a:ext cx="11971606" cy="5228492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dirty="0"/>
              <a:t>20. </a:t>
            </a:r>
            <a:r>
              <a:rPr lang="es-ES" sz="4000" dirty="0"/>
              <a:t>….</a:t>
            </a:r>
            <a:r>
              <a:rPr lang="es-ES" sz="4400" b="1" u="sng" dirty="0">
                <a:solidFill>
                  <a:srgbClr val="FF0000"/>
                </a:solidFill>
              </a:rPr>
              <a:t>todos</a:t>
            </a:r>
            <a:r>
              <a:rPr lang="es-ES" sz="4400" dirty="0">
                <a:solidFill>
                  <a:srgbClr val="FF0000"/>
                </a:solidFill>
              </a:rPr>
              <a:t> </a:t>
            </a:r>
            <a:r>
              <a:rPr lang="es-ES" sz="4400" dirty="0">
                <a:solidFill>
                  <a:schemeClr val="tx1"/>
                </a:solidFill>
              </a:rPr>
              <a:t>somos llamados a esta nueva </a:t>
            </a:r>
            <a:r>
              <a:rPr lang="es-ES" sz="4400" dirty="0"/>
              <a:t>«</a:t>
            </a:r>
            <a:r>
              <a:rPr lang="es-ES" sz="4400" b="1" u="sng" dirty="0">
                <a:solidFill>
                  <a:srgbClr val="FF0000"/>
                </a:solidFill>
              </a:rPr>
              <a:t>salida»</a:t>
            </a:r>
            <a:r>
              <a:rPr lang="es-ES" sz="4400" dirty="0"/>
              <a:t> </a:t>
            </a:r>
            <a:r>
              <a:rPr lang="es-ES" sz="4400" dirty="0">
                <a:solidFill>
                  <a:schemeClr val="tx1"/>
                </a:solidFill>
              </a:rPr>
              <a:t>misionera. Cada cristiano y cada comunidad</a:t>
            </a:r>
            <a:r>
              <a:rPr lang="es-ES" sz="4400" dirty="0"/>
              <a:t> </a:t>
            </a:r>
            <a:r>
              <a:rPr lang="es-ES" sz="4400" b="1" u="sng" dirty="0">
                <a:solidFill>
                  <a:srgbClr val="FF0000"/>
                </a:solidFill>
              </a:rPr>
              <a:t>discernirá cuál es el camino </a:t>
            </a:r>
            <a:r>
              <a:rPr lang="es-ES" sz="4400" dirty="0">
                <a:solidFill>
                  <a:schemeClr val="tx1"/>
                </a:solidFill>
              </a:rPr>
              <a:t>que el Señor le pide, pero todos somos invitados a aceptar este llamado: salir de la propia comodidad y atreverse</a:t>
            </a:r>
            <a:r>
              <a:rPr lang="es-ES" sz="4400" dirty="0"/>
              <a:t> </a:t>
            </a:r>
            <a:r>
              <a:rPr lang="es-ES" sz="4400" b="1" u="sng" dirty="0">
                <a:solidFill>
                  <a:srgbClr val="FF0000"/>
                </a:solidFill>
              </a:rPr>
              <a:t>a llegar </a:t>
            </a:r>
            <a:endParaRPr lang="es-ES" sz="4400" b="1" u="sng" dirty="0" smtClean="0">
              <a:solidFill>
                <a:srgbClr val="FF0000"/>
              </a:solidFill>
            </a:endParaRPr>
          </a:p>
          <a:p>
            <a:pPr algn="just"/>
            <a:r>
              <a:rPr lang="es-ES" sz="4400" dirty="0" smtClean="0">
                <a:solidFill>
                  <a:schemeClr val="tx1"/>
                </a:solidFill>
              </a:rPr>
              <a:t>a </a:t>
            </a:r>
            <a:r>
              <a:rPr lang="es-ES" sz="4400" dirty="0">
                <a:solidFill>
                  <a:schemeClr val="tx1"/>
                </a:solidFill>
              </a:rPr>
              <a:t>todas las periferias que necesitan la luz del</a:t>
            </a:r>
            <a:r>
              <a:rPr lang="es-ES" sz="4400" dirty="0"/>
              <a:t> </a:t>
            </a:r>
            <a:r>
              <a:rPr lang="es-ES" sz="4400" b="1" u="sng" dirty="0">
                <a:solidFill>
                  <a:srgbClr val="FF0000"/>
                </a:solidFill>
              </a:rPr>
              <a:t>Evangelio.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5666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" y="0"/>
            <a:ext cx="12041945" cy="6858000"/>
          </a:xfrm>
        </p:spPr>
        <p:txBody>
          <a:bodyPr>
            <a:normAutofit/>
          </a:bodyPr>
          <a:lstStyle/>
          <a:p>
            <a:r>
              <a:rPr lang="es-ES" sz="6000" b="1" dirty="0" smtClean="0">
                <a:solidFill>
                  <a:srgbClr val="FF0000"/>
                </a:solidFill>
              </a:rPr>
              <a:t>                 Discernir</a:t>
            </a:r>
            <a:r>
              <a:rPr lang="es-ES" sz="6000" dirty="0" smtClean="0">
                <a:solidFill>
                  <a:srgbClr val="FF0000"/>
                </a:solidFill>
              </a:rPr>
              <a:t> </a:t>
            </a:r>
            <a:br>
              <a:rPr lang="es-ES" sz="6000" dirty="0" smtClean="0">
                <a:solidFill>
                  <a:srgbClr val="FF0000"/>
                </a:solidFill>
              </a:rPr>
            </a:br>
            <a:r>
              <a:rPr lang="es-ES" sz="6000" dirty="0" smtClean="0">
                <a:solidFill>
                  <a:srgbClr val="FF0000"/>
                </a:solidFill>
              </a:rPr>
              <a:t>- </a:t>
            </a:r>
            <a:r>
              <a:rPr lang="es-ES" sz="4400" dirty="0" smtClean="0">
                <a:solidFill>
                  <a:schemeClr val="tx1"/>
                </a:solidFill>
              </a:rPr>
              <a:t>Para no ir sin rumbo y sin sentido</a:t>
            </a:r>
            <a:r>
              <a:rPr lang="es-ES" sz="4400" u="sng" dirty="0">
                <a:solidFill>
                  <a:srgbClr val="FF0000"/>
                </a:solidFill>
              </a:rPr>
              <a:t/>
            </a:r>
            <a:br>
              <a:rPr lang="es-ES" sz="4400" u="sng" dirty="0">
                <a:solidFill>
                  <a:srgbClr val="FF0000"/>
                </a:solidFill>
              </a:rPr>
            </a:br>
            <a:r>
              <a:rPr lang="es-ES" sz="4400" dirty="0" smtClean="0">
                <a:solidFill>
                  <a:srgbClr val="FF0000"/>
                </a:solidFill>
              </a:rPr>
              <a:t>- </a:t>
            </a:r>
            <a:r>
              <a:rPr lang="es-ES" sz="4400" b="1" dirty="0" smtClean="0">
                <a:solidFill>
                  <a:srgbClr val="FF0000"/>
                </a:solidFill>
              </a:rPr>
              <a:t>Detener </a:t>
            </a:r>
            <a:r>
              <a:rPr lang="es-ES" sz="4400" b="1" dirty="0">
                <a:solidFill>
                  <a:srgbClr val="FF0000"/>
                </a:solidFill>
              </a:rPr>
              <a:t>el </a:t>
            </a:r>
            <a:r>
              <a:rPr lang="es-ES" sz="4400" b="1" dirty="0" smtClean="0">
                <a:solidFill>
                  <a:srgbClr val="FF0000"/>
                </a:solidFill>
              </a:rPr>
              <a:t>paso. </a:t>
            </a:r>
            <a:r>
              <a:rPr lang="es-ES" sz="4400" b="1" dirty="0">
                <a:solidFill>
                  <a:schemeClr val="tx1"/>
                </a:solidFill>
              </a:rPr>
              <a:t>D</a:t>
            </a:r>
            <a:r>
              <a:rPr lang="es-ES" sz="4400" b="1" dirty="0" smtClean="0">
                <a:solidFill>
                  <a:schemeClr val="tx1"/>
                </a:solidFill>
              </a:rPr>
              <a:t>ejar </a:t>
            </a:r>
            <a:r>
              <a:rPr lang="es-ES" sz="4400" b="1" dirty="0">
                <a:solidFill>
                  <a:schemeClr val="tx1"/>
                </a:solidFill>
              </a:rPr>
              <a:t>de lado la </a:t>
            </a:r>
            <a:r>
              <a:rPr lang="es-ES" sz="4400" b="1" dirty="0" smtClean="0">
                <a:solidFill>
                  <a:schemeClr val="tx1"/>
                </a:solidFill>
              </a:rPr>
              <a:t>ansiedad.</a:t>
            </a:r>
            <a:br>
              <a:rPr lang="es-ES" sz="4400" b="1" dirty="0" smtClean="0">
                <a:solidFill>
                  <a:schemeClr val="tx1"/>
                </a:solidFill>
              </a:rPr>
            </a:br>
            <a:r>
              <a:rPr lang="es-ES" sz="4400" b="1" dirty="0" smtClean="0">
                <a:solidFill>
                  <a:schemeClr val="tx1"/>
                </a:solidFill>
              </a:rPr>
              <a:t>-  </a:t>
            </a:r>
            <a:r>
              <a:rPr lang="es-ES" sz="4400" b="1" dirty="0" smtClean="0">
                <a:solidFill>
                  <a:srgbClr val="FF0000"/>
                </a:solidFill>
              </a:rPr>
              <a:t>Mirar </a:t>
            </a:r>
            <a:r>
              <a:rPr lang="es-ES" sz="4400" b="1" dirty="0" smtClean="0">
                <a:solidFill>
                  <a:schemeClr val="tx1"/>
                </a:solidFill>
              </a:rPr>
              <a:t>al mundo </a:t>
            </a:r>
            <a:r>
              <a:rPr lang="es-ES" sz="4400" b="1" dirty="0" smtClean="0"/>
              <a:t/>
            </a:r>
            <a:br>
              <a:rPr lang="es-ES" sz="4400" b="1" dirty="0" smtClean="0"/>
            </a:br>
            <a:r>
              <a:rPr lang="es-ES" sz="4400" b="1" dirty="0" smtClean="0"/>
              <a:t>-  </a:t>
            </a:r>
            <a:r>
              <a:rPr lang="es-ES" sz="4400" b="1" dirty="0" smtClean="0">
                <a:solidFill>
                  <a:srgbClr val="FF0000"/>
                </a:solidFill>
              </a:rPr>
              <a:t>Mirar y Escuchar, </a:t>
            </a:r>
            <a:r>
              <a:rPr lang="es-ES" sz="4400" b="1" dirty="0" smtClean="0">
                <a:solidFill>
                  <a:schemeClr val="tx1"/>
                </a:solidFill>
              </a:rPr>
              <a:t>al Señor</a:t>
            </a:r>
            <a:r>
              <a:rPr lang="es-ES" sz="4400" b="1" dirty="0">
                <a:solidFill>
                  <a:schemeClr val="tx1"/>
                </a:solidFill>
              </a:rPr>
              <a:t/>
            </a:r>
            <a:br>
              <a:rPr lang="es-ES" sz="4400" b="1" dirty="0">
                <a:solidFill>
                  <a:schemeClr val="tx1"/>
                </a:solidFill>
              </a:rPr>
            </a:br>
            <a:r>
              <a:rPr lang="es-ES" sz="4400" b="1" dirty="0" smtClean="0">
                <a:solidFill>
                  <a:schemeClr val="tx1"/>
                </a:solidFill>
              </a:rPr>
              <a:t/>
            </a:r>
            <a:br>
              <a:rPr lang="es-ES" sz="4400" b="1" dirty="0" smtClean="0">
                <a:solidFill>
                  <a:schemeClr val="tx1"/>
                </a:solidFill>
              </a:rPr>
            </a:br>
            <a:r>
              <a:rPr lang="es-ES" sz="5400" b="1" dirty="0" smtClean="0">
                <a:solidFill>
                  <a:schemeClr val="tx1"/>
                </a:solidFill>
              </a:rPr>
              <a:t>Saber </a:t>
            </a:r>
            <a:r>
              <a:rPr lang="es-ES" sz="5400" b="1" dirty="0">
                <a:solidFill>
                  <a:schemeClr val="tx1"/>
                </a:solidFill>
              </a:rPr>
              <a:t>cuál es el camino que el Señor </a:t>
            </a:r>
            <a:r>
              <a:rPr lang="es-ES" sz="5400" b="1" dirty="0" smtClean="0">
                <a:solidFill>
                  <a:schemeClr val="tx1"/>
                </a:solidFill>
              </a:rPr>
              <a:t>nos pide</a:t>
            </a:r>
            <a:endParaRPr lang="es-ES" sz="4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44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562708" y="19019"/>
            <a:ext cx="9636170" cy="135421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I. MIRAR AL MUNDO (desafíos y tentaciones)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 </a:t>
            </a:r>
            <a:r>
              <a:rPr lang="es-ES" sz="3200" b="1" dirty="0" smtClean="0"/>
              <a:t>EXHORTACIÓN “</a:t>
            </a:r>
            <a:r>
              <a:rPr lang="es-ES" sz="3200" b="1" dirty="0" err="1" smtClean="0"/>
              <a:t>Evangelii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gaudium</a:t>
            </a:r>
            <a:r>
              <a:rPr lang="es-ES" sz="3200" b="1" dirty="0" smtClean="0"/>
              <a:t>”</a:t>
            </a:r>
            <a:endParaRPr lang="es-ES" sz="32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211015" y="2079840"/>
            <a:ext cx="10016197" cy="1077218"/>
          </a:xfrm>
          <a:prstGeom prst="rect">
            <a:avLst/>
          </a:prstGeom>
          <a:gradFill>
            <a:gsLst>
              <a:gs pos="54000">
                <a:schemeClr val="bg2">
                  <a:lumMod val="7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II. MIRAR Y ESCUCHAR AL SEÑOR</a:t>
            </a:r>
          </a:p>
          <a:p>
            <a:pPr algn="ctr"/>
            <a:r>
              <a:rPr lang="es-ES" sz="3200" dirty="0"/>
              <a:t> </a:t>
            </a:r>
            <a:r>
              <a:rPr lang="es-ES" sz="3200" b="1" dirty="0" smtClean="0"/>
              <a:t>“LECTIO DIVINA”</a:t>
            </a:r>
            <a:endParaRPr lang="es-ES" sz="32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211015" y="3863662"/>
            <a:ext cx="9987863" cy="1077218"/>
          </a:xfrm>
          <a:prstGeom prst="rect">
            <a:avLst/>
          </a:prstGeom>
          <a:gradFill>
            <a:gsLst>
              <a:gs pos="54000">
                <a:schemeClr val="accent2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III. PROPONER PARA HACER CAMINO</a:t>
            </a:r>
          </a:p>
          <a:p>
            <a:pPr algn="ctr"/>
            <a:r>
              <a:rPr lang="es-ES" sz="3200" dirty="0"/>
              <a:t> </a:t>
            </a:r>
            <a:r>
              <a:rPr lang="es-ES" sz="3200" b="1" dirty="0" smtClean="0"/>
              <a:t>“PLAN DIOCESANO DE PASTORAL”</a:t>
            </a:r>
            <a:endParaRPr lang="es-ES" sz="32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337624" y="5472332"/>
            <a:ext cx="9889587" cy="1077218"/>
          </a:xfrm>
          <a:prstGeom prst="rect">
            <a:avLst/>
          </a:prstGeom>
          <a:gradFill>
            <a:gsLst>
              <a:gs pos="61000">
                <a:schemeClr val="accent6">
                  <a:lumMod val="60000"/>
                  <a:lumOff val="40000"/>
                </a:schemeClr>
              </a:gs>
              <a:gs pos="8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>
                <a:solidFill>
                  <a:srgbClr val="FF0000"/>
                </a:solidFill>
              </a:rPr>
              <a:t>SALIR A ANUNCIAR LA ALEGRÍA DEL EVANGELIO</a:t>
            </a:r>
          </a:p>
          <a:p>
            <a:pPr algn="ctr"/>
            <a:r>
              <a:rPr lang="es-ES" sz="3200" b="1" dirty="0" smtClean="0"/>
              <a:t>“RENOVADOS”</a:t>
            </a:r>
            <a:endParaRPr lang="es-ES" sz="3200" b="1" dirty="0"/>
          </a:p>
        </p:txBody>
      </p:sp>
    </p:spTree>
    <p:extLst>
      <p:ext uri="{BB962C8B-B14F-4D97-AF65-F5344CB8AC3E}">
        <p14:creationId xmlns:p14="http://schemas.microsoft.com/office/powerpoint/2010/main" val="327076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2708" y="191068"/>
            <a:ext cx="9439421" cy="3029803"/>
          </a:xfrm>
        </p:spPr>
        <p:txBody>
          <a:bodyPr/>
          <a:lstStyle/>
          <a:p>
            <a:r>
              <a:rPr lang="es-ES" b="1" dirty="0" smtClean="0">
                <a:solidFill>
                  <a:schemeClr val="tx1"/>
                </a:solidFill>
              </a:rPr>
              <a:t/>
            </a:r>
            <a:br>
              <a:rPr lang="es-ES" b="1" dirty="0" smtClean="0">
                <a:solidFill>
                  <a:schemeClr val="tx1"/>
                </a:solidFill>
              </a:rPr>
            </a:br>
            <a:r>
              <a:rPr lang="es-ES" b="1" dirty="0">
                <a:solidFill>
                  <a:schemeClr val="tx1"/>
                </a:solidFill>
              </a:rPr>
              <a:t/>
            </a:r>
            <a:br>
              <a:rPr lang="es-ES" b="1" dirty="0">
                <a:solidFill>
                  <a:schemeClr val="tx1"/>
                </a:solidFill>
              </a:rPr>
            </a:br>
            <a:r>
              <a:rPr lang="es-ES" b="1" dirty="0" smtClean="0">
                <a:solidFill>
                  <a:schemeClr val="tx1"/>
                </a:solidFill>
              </a:rPr>
              <a:t>DISCERNIR HOY PARA ABRIR CAMINOS DE FUTURO, SIN OLVIDAR EL PASADO</a:t>
            </a:r>
            <a:endParaRPr lang="es-ES" b="1" dirty="0">
              <a:solidFill>
                <a:schemeClr val="tx1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40957" y="2896594"/>
            <a:ext cx="351689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4000" dirty="0" smtClean="0">
                <a:solidFill>
                  <a:srgbClr val="FF0000"/>
                </a:solidFill>
              </a:rPr>
              <a:t>VER</a:t>
            </a:r>
            <a:r>
              <a:rPr lang="es-ES" sz="3200" dirty="0" smtClean="0"/>
              <a:t>. Los núcleos principales en tono a los cuales ha girado la vida reciente de nuestra Iglesia diocesana.</a:t>
            </a:r>
            <a:endParaRPr lang="es-ES" sz="3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5777233" y="3935895"/>
            <a:ext cx="4868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FF0000"/>
                </a:solidFill>
              </a:rPr>
              <a:t>CONFERENCIA </a:t>
            </a:r>
            <a:endParaRPr lang="es-ES" sz="2800" b="1" dirty="0">
              <a:solidFill>
                <a:srgbClr val="FF0000"/>
              </a:solidFill>
            </a:endParaRPr>
          </a:p>
          <a:p>
            <a:pPr algn="ctr"/>
            <a:r>
              <a:rPr lang="es-ES" sz="2800" dirty="0" smtClean="0"/>
              <a:t>DON LUCIO ARNÁIZ ALONSO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834373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45" y="0"/>
            <a:ext cx="1771269" cy="100993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245" y="1200977"/>
            <a:ext cx="1771269" cy="122626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244" y="2706814"/>
            <a:ext cx="1771269" cy="121678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244" y="4203173"/>
            <a:ext cx="1771269" cy="1201382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2824766" y="99666"/>
            <a:ext cx="8803126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dirty="0">
                <a:solidFill>
                  <a:srgbClr val="000000"/>
                </a:solidFill>
                <a:latin typeface="Arial" panose="020B0604020202020204" pitchFamily="34" charset="0"/>
              </a:rPr>
              <a:t>1.- </a:t>
            </a:r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Tendrás siempre muy presente que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la diócesis es el sujeto </a:t>
            </a:r>
            <a:r>
              <a:rPr lang="es-ES" sz="24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evangelizador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primordial.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824766" y="1598565"/>
            <a:ext cx="8803126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2.- Todo tu empeño se concentrará en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conocer, amar y anunciar a </a:t>
            </a:r>
            <a:r>
              <a:rPr lang="es-ES" sz="24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Jesucristo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2824766" y="3057587"/>
            <a:ext cx="8803126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3.- Trabajarás para hacer de la parroquia y de toda comunidad cristiana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una </a:t>
            </a:r>
            <a:r>
              <a:rPr lang="es-ES" sz="24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Familia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2824766" y="4275933"/>
            <a:ext cx="8803125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4.- Cuidarás equilibradamente los tres cimientos de la casa de la Iglesia: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la 	</a:t>
            </a:r>
            <a:r>
              <a:rPr lang="es-ES" sz="2400" b="1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Palabra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, los Sacramentos y la Caridad.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244" y="5620479"/>
            <a:ext cx="1771269" cy="1221565"/>
          </a:xfrm>
          <a:prstGeom prst="rect">
            <a:avLst/>
          </a:prstGeom>
        </p:spPr>
      </p:pic>
      <p:sp>
        <p:nvSpPr>
          <p:cNvPr id="19" name="Rectángulo 18"/>
          <p:cNvSpPr/>
          <p:nvPr/>
        </p:nvSpPr>
        <p:spPr>
          <a:xfrm>
            <a:off x="2824766" y="5815762"/>
            <a:ext cx="8803125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s-ES" sz="2400" dirty="0">
                <a:solidFill>
                  <a:srgbClr val="000000"/>
                </a:solidFill>
                <a:latin typeface="Arial" panose="020B0604020202020204" pitchFamily="34" charset="0"/>
              </a:rPr>
              <a:t>5.- Celebrarás la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Eucaristía</a:t>
            </a: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 como </a:t>
            </a:r>
            <a:r>
              <a:rPr lang="es-ES" sz="2400" b="1" dirty="0">
                <a:solidFill>
                  <a:srgbClr val="000000"/>
                </a:solidFill>
                <a:latin typeface="Arial Black" panose="020B0A04020102020204" pitchFamily="34" charset="0"/>
              </a:rPr>
              <a:t>fuente y cumbre </a:t>
            </a:r>
            <a:r>
              <a:rPr lang="es-ES" sz="2400" b="1" dirty="0">
                <a:solidFill>
                  <a:srgbClr val="000000"/>
                </a:solidFill>
                <a:latin typeface="Arial" panose="020B0604020202020204" pitchFamily="34" charset="0"/>
              </a:rPr>
              <a:t>de la vida cristiana</a:t>
            </a:r>
          </a:p>
        </p:txBody>
      </p:sp>
    </p:spTree>
    <p:extLst>
      <p:ext uri="{BB962C8B-B14F-4D97-AF65-F5344CB8AC3E}">
        <p14:creationId xmlns:p14="http://schemas.microsoft.com/office/powerpoint/2010/main" val="2002325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theme/theme1.xml><?xml version="1.0" encoding="utf-8"?>
<a:theme xmlns:a="http://schemas.openxmlformats.org/drawingml/2006/main" name="Faceta">
  <a:themeElements>
    <a:clrScheme name="Rojo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2_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4.xml><?xml version="1.0" encoding="utf-8"?>
<a:theme xmlns:a="http://schemas.openxmlformats.org/drawingml/2006/main" name="3_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1098</TotalTime>
  <Words>707</Words>
  <Application>Microsoft Office PowerPoint</Application>
  <PresentationFormat>Panorámica</PresentationFormat>
  <Paragraphs>112</Paragraphs>
  <Slides>27</Slides>
  <Notes>24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27</vt:i4>
      </vt:variant>
    </vt:vector>
  </HeadingPairs>
  <TitlesOfParts>
    <vt:vector size="39" baseType="lpstr">
      <vt:lpstr>Arial</vt:lpstr>
      <vt:lpstr>Arial Black</vt:lpstr>
      <vt:lpstr>Calibri</vt:lpstr>
      <vt:lpstr>KodchiangUPC</vt:lpstr>
      <vt:lpstr>Times New Roman</vt:lpstr>
      <vt:lpstr>Trebuchet MS</vt:lpstr>
      <vt:lpstr>Wingdings</vt:lpstr>
      <vt:lpstr>Wingdings 3</vt:lpstr>
      <vt:lpstr>Faceta</vt:lpstr>
      <vt:lpstr>1_Faceta</vt:lpstr>
      <vt:lpstr>2_Faceta</vt:lpstr>
      <vt:lpstr>3_Faceta</vt:lpstr>
      <vt:lpstr>Presentación de PowerPoint</vt:lpstr>
      <vt:lpstr>Salgamos, anunciemos la alegría del Evangelio</vt:lpstr>
      <vt:lpstr>Presentación de PowerPoint</vt:lpstr>
      <vt:lpstr>Presentación de PowerPoint</vt:lpstr>
      <vt:lpstr>Presentación de PowerPoint</vt:lpstr>
      <vt:lpstr>                 Discernir  - Para no ir sin rumbo y sin sentido - Detener el paso. Dejar de lado la ansiedad. -  Mirar al mundo  -  Mirar y Escuchar, al Señor  Saber cuál es el camino que el Señor nos pide</vt:lpstr>
      <vt:lpstr>Presentación de PowerPoint</vt:lpstr>
      <vt:lpstr>  DISCERNIR HOY PARA ABRIR CAMINOS DE FUTURO, SIN OLVIDAR EL PASADO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Salgamos, anunciemos la alegría del evangelio</dc:title>
  <dc:creator>FIHE HE</dc:creator>
  <cp:lastModifiedBy>FIHE HE</cp:lastModifiedBy>
  <cp:revision>93</cp:revision>
  <cp:lastPrinted>2014-09-15T15:01:58Z</cp:lastPrinted>
  <dcterms:created xsi:type="dcterms:W3CDTF">2014-09-12T20:21:47Z</dcterms:created>
  <dcterms:modified xsi:type="dcterms:W3CDTF">2014-09-30T16:39:13Z</dcterms:modified>
</cp:coreProperties>
</file>