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68"/>
  </p:notesMasterIdLst>
  <p:sldIdLst>
    <p:sldId id="311" r:id="rId3"/>
    <p:sldId id="312" r:id="rId4"/>
    <p:sldId id="313" r:id="rId5"/>
    <p:sldId id="314" r:id="rId6"/>
    <p:sldId id="315" r:id="rId7"/>
    <p:sldId id="316" r:id="rId8"/>
    <p:sldId id="317" r:id="rId9"/>
    <p:sldId id="319" r:id="rId10"/>
    <p:sldId id="318" r:id="rId11"/>
    <p:sldId id="320" r:id="rId12"/>
    <p:sldId id="321" r:id="rId13"/>
    <p:sldId id="322" r:id="rId14"/>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8"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2" autoAdjust="0"/>
    <p:restoredTop sz="94650" autoAdjust="0"/>
  </p:normalViewPr>
  <p:slideViewPr>
    <p:cSldViewPr snapToGrid="0">
      <p:cViewPr varScale="1">
        <p:scale>
          <a:sx n="120" d="100"/>
          <a:sy n="120" d="100"/>
        </p:scale>
        <p:origin x="224"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162B0-A7F5-4E73-8733-425457B145C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837EF7C-9949-46C6-9252-CF295885D15C}">
      <dgm:prSet/>
      <dgm:spPr/>
      <dgm:t>
        <a:bodyPr/>
        <a:lstStyle/>
        <a:p>
          <a:r>
            <a:rPr lang="es-ES" b="1"/>
            <a:t>LA CIVILIZACIÓN</a:t>
          </a:r>
          <a:endParaRPr lang="en-US"/>
        </a:p>
      </dgm:t>
    </dgm:pt>
    <dgm:pt modelId="{7AC2968D-BDF3-4246-9BF0-2811CD8FDD4D}" type="parTrans" cxnId="{31D798A3-5379-43C3-A1F6-63F090C7957D}">
      <dgm:prSet/>
      <dgm:spPr/>
      <dgm:t>
        <a:bodyPr/>
        <a:lstStyle/>
        <a:p>
          <a:endParaRPr lang="en-US"/>
        </a:p>
      </dgm:t>
    </dgm:pt>
    <dgm:pt modelId="{A6BBE16B-B191-4F77-8A1B-ED7DEA7C5515}" type="sibTrans" cxnId="{31D798A3-5379-43C3-A1F6-63F090C7957D}">
      <dgm:prSet/>
      <dgm:spPr/>
      <dgm:t>
        <a:bodyPr/>
        <a:lstStyle/>
        <a:p>
          <a:endParaRPr lang="en-US"/>
        </a:p>
      </dgm:t>
    </dgm:pt>
    <dgm:pt modelId="{20F35B55-FC2A-4EBC-906B-6BF9E2D3FAE3}">
      <dgm:prSet/>
      <dgm:spPr/>
      <dgm:t>
        <a:bodyPr/>
        <a:lstStyle/>
        <a:p>
          <a:r>
            <a:rPr lang="es-ES" b="1"/>
            <a:t>DE LA FRATERNIDAD</a:t>
          </a:r>
          <a:endParaRPr lang="en-US"/>
        </a:p>
      </dgm:t>
    </dgm:pt>
    <dgm:pt modelId="{C1C9FFEE-42C0-4531-AF02-8372B9164B77}" type="parTrans" cxnId="{732F7B16-B382-4CC8-AB5D-EAC7EF880524}">
      <dgm:prSet/>
      <dgm:spPr/>
      <dgm:t>
        <a:bodyPr/>
        <a:lstStyle/>
        <a:p>
          <a:endParaRPr lang="en-US"/>
        </a:p>
      </dgm:t>
    </dgm:pt>
    <dgm:pt modelId="{0A1230A1-211B-4B39-BB3C-EF9425C5AE53}" type="sibTrans" cxnId="{732F7B16-B382-4CC8-AB5D-EAC7EF880524}">
      <dgm:prSet/>
      <dgm:spPr/>
      <dgm:t>
        <a:bodyPr/>
        <a:lstStyle/>
        <a:p>
          <a:endParaRPr lang="en-US"/>
        </a:p>
      </dgm:t>
    </dgm:pt>
    <dgm:pt modelId="{95E387EA-96E5-4043-B624-E910E5BB32E2}">
      <dgm:prSet/>
      <dgm:spPr/>
      <dgm:t>
        <a:bodyPr/>
        <a:lstStyle/>
        <a:p>
          <a:r>
            <a:rPr lang="es-ES" b="1"/>
            <a:t>Encíclica del Papa Francisco              </a:t>
          </a:r>
          <a:endParaRPr lang="en-US"/>
        </a:p>
      </dgm:t>
    </dgm:pt>
    <dgm:pt modelId="{611F4A40-AEDA-469B-BDF3-B96A52D802DD}" type="parTrans" cxnId="{19BE8BD9-34CD-4BF4-BBD3-6D94987A08E1}">
      <dgm:prSet/>
      <dgm:spPr/>
      <dgm:t>
        <a:bodyPr/>
        <a:lstStyle/>
        <a:p>
          <a:endParaRPr lang="en-US"/>
        </a:p>
      </dgm:t>
    </dgm:pt>
    <dgm:pt modelId="{83FD4CDD-B250-4D26-9147-507851957ED3}" type="sibTrans" cxnId="{19BE8BD9-34CD-4BF4-BBD3-6D94987A08E1}">
      <dgm:prSet/>
      <dgm:spPr/>
      <dgm:t>
        <a:bodyPr/>
        <a:lstStyle/>
        <a:p>
          <a:endParaRPr lang="en-US"/>
        </a:p>
      </dgm:t>
    </dgm:pt>
    <dgm:pt modelId="{7D2E0B62-8432-4341-AD9A-536B186D5488}" type="pres">
      <dgm:prSet presAssocID="{529162B0-A7F5-4E73-8733-425457B145CA}" presName="vert0" presStyleCnt="0">
        <dgm:presLayoutVars>
          <dgm:dir/>
          <dgm:animOne val="branch"/>
          <dgm:animLvl val="lvl"/>
        </dgm:presLayoutVars>
      </dgm:prSet>
      <dgm:spPr/>
    </dgm:pt>
    <dgm:pt modelId="{FB7DBB0C-C887-9A4C-94E4-FAF81E5964A8}" type="pres">
      <dgm:prSet presAssocID="{2837EF7C-9949-46C6-9252-CF295885D15C}" presName="thickLine" presStyleLbl="alignNode1" presStyleIdx="0" presStyleCnt="3"/>
      <dgm:spPr/>
    </dgm:pt>
    <dgm:pt modelId="{A6DE1F52-0CA4-9A4D-A771-93A9D29B14EE}" type="pres">
      <dgm:prSet presAssocID="{2837EF7C-9949-46C6-9252-CF295885D15C}" presName="horz1" presStyleCnt="0"/>
      <dgm:spPr/>
    </dgm:pt>
    <dgm:pt modelId="{4DB01900-88DA-BA40-84BC-2158D79F8FEA}" type="pres">
      <dgm:prSet presAssocID="{2837EF7C-9949-46C6-9252-CF295885D15C}" presName="tx1" presStyleLbl="revTx" presStyleIdx="0" presStyleCnt="3"/>
      <dgm:spPr/>
    </dgm:pt>
    <dgm:pt modelId="{73C8CC90-176C-A64F-8D7C-82AC00404342}" type="pres">
      <dgm:prSet presAssocID="{2837EF7C-9949-46C6-9252-CF295885D15C}" presName="vert1" presStyleCnt="0"/>
      <dgm:spPr/>
    </dgm:pt>
    <dgm:pt modelId="{E546FAB3-8E0B-314A-A308-A469033F9285}" type="pres">
      <dgm:prSet presAssocID="{20F35B55-FC2A-4EBC-906B-6BF9E2D3FAE3}" presName="thickLine" presStyleLbl="alignNode1" presStyleIdx="1" presStyleCnt="3"/>
      <dgm:spPr/>
    </dgm:pt>
    <dgm:pt modelId="{743171AA-6A8D-2F46-8E21-D81F25359730}" type="pres">
      <dgm:prSet presAssocID="{20F35B55-FC2A-4EBC-906B-6BF9E2D3FAE3}" presName="horz1" presStyleCnt="0"/>
      <dgm:spPr/>
    </dgm:pt>
    <dgm:pt modelId="{AA5F037D-6BE9-CF47-8F8F-F1C54B98581D}" type="pres">
      <dgm:prSet presAssocID="{20F35B55-FC2A-4EBC-906B-6BF9E2D3FAE3}" presName="tx1" presStyleLbl="revTx" presStyleIdx="1" presStyleCnt="3"/>
      <dgm:spPr/>
    </dgm:pt>
    <dgm:pt modelId="{4B882853-1FCF-A944-9732-CED04E4B4789}" type="pres">
      <dgm:prSet presAssocID="{20F35B55-FC2A-4EBC-906B-6BF9E2D3FAE3}" presName="vert1" presStyleCnt="0"/>
      <dgm:spPr/>
    </dgm:pt>
    <dgm:pt modelId="{B1A6BCE5-99C8-714E-AB18-968FD17BB42D}" type="pres">
      <dgm:prSet presAssocID="{95E387EA-96E5-4043-B624-E910E5BB32E2}" presName="thickLine" presStyleLbl="alignNode1" presStyleIdx="2" presStyleCnt="3"/>
      <dgm:spPr/>
    </dgm:pt>
    <dgm:pt modelId="{2E6AC38B-054E-974D-9401-84D0D6C20561}" type="pres">
      <dgm:prSet presAssocID="{95E387EA-96E5-4043-B624-E910E5BB32E2}" presName="horz1" presStyleCnt="0"/>
      <dgm:spPr/>
    </dgm:pt>
    <dgm:pt modelId="{9F70E811-E06A-6B44-BF51-CD0BF3312B3E}" type="pres">
      <dgm:prSet presAssocID="{95E387EA-96E5-4043-B624-E910E5BB32E2}" presName="tx1" presStyleLbl="revTx" presStyleIdx="2" presStyleCnt="3"/>
      <dgm:spPr/>
    </dgm:pt>
    <dgm:pt modelId="{D99E4906-5DAB-A34B-BD29-C75589AF44EC}" type="pres">
      <dgm:prSet presAssocID="{95E387EA-96E5-4043-B624-E910E5BB32E2}" presName="vert1" presStyleCnt="0"/>
      <dgm:spPr/>
    </dgm:pt>
  </dgm:ptLst>
  <dgm:cxnLst>
    <dgm:cxn modelId="{732F7B16-B382-4CC8-AB5D-EAC7EF880524}" srcId="{529162B0-A7F5-4E73-8733-425457B145CA}" destId="{20F35B55-FC2A-4EBC-906B-6BF9E2D3FAE3}" srcOrd="1" destOrd="0" parTransId="{C1C9FFEE-42C0-4531-AF02-8372B9164B77}" sibTransId="{0A1230A1-211B-4B39-BB3C-EF9425C5AE53}"/>
    <dgm:cxn modelId="{943FC525-8804-DB42-B2F6-C31644452081}" type="presOf" srcId="{20F35B55-FC2A-4EBC-906B-6BF9E2D3FAE3}" destId="{AA5F037D-6BE9-CF47-8F8F-F1C54B98581D}" srcOrd="0" destOrd="0" presId="urn:microsoft.com/office/officeart/2008/layout/LinedList"/>
    <dgm:cxn modelId="{A327674F-49CC-B146-9349-23EC8D77C3D9}" type="presOf" srcId="{2837EF7C-9949-46C6-9252-CF295885D15C}" destId="{4DB01900-88DA-BA40-84BC-2158D79F8FEA}" srcOrd="0" destOrd="0" presId="urn:microsoft.com/office/officeart/2008/layout/LinedList"/>
    <dgm:cxn modelId="{4B0E5F7C-E514-C249-8256-F246F7411129}" type="presOf" srcId="{529162B0-A7F5-4E73-8733-425457B145CA}" destId="{7D2E0B62-8432-4341-AD9A-536B186D5488}" srcOrd="0" destOrd="0" presId="urn:microsoft.com/office/officeart/2008/layout/LinedList"/>
    <dgm:cxn modelId="{C88A1B82-1519-1345-834B-1546F65FF6E0}" type="presOf" srcId="{95E387EA-96E5-4043-B624-E910E5BB32E2}" destId="{9F70E811-E06A-6B44-BF51-CD0BF3312B3E}" srcOrd="0" destOrd="0" presId="urn:microsoft.com/office/officeart/2008/layout/LinedList"/>
    <dgm:cxn modelId="{31D798A3-5379-43C3-A1F6-63F090C7957D}" srcId="{529162B0-A7F5-4E73-8733-425457B145CA}" destId="{2837EF7C-9949-46C6-9252-CF295885D15C}" srcOrd="0" destOrd="0" parTransId="{7AC2968D-BDF3-4246-9BF0-2811CD8FDD4D}" sibTransId="{A6BBE16B-B191-4F77-8A1B-ED7DEA7C5515}"/>
    <dgm:cxn modelId="{19BE8BD9-34CD-4BF4-BBD3-6D94987A08E1}" srcId="{529162B0-A7F5-4E73-8733-425457B145CA}" destId="{95E387EA-96E5-4043-B624-E910E5BB32E2}" srcOrd="2" destOrd="0" parTransId="{611F4A40-AEDA-469B-BDF3-B96A52D802DD}" sibTransId="{83FD4CDD-B250-4D26-9147-507851957ED3}"/>
    <dgm:cxn modelId="{64C7B483-E52B-D345-8D43-667F5EE25BBB}" type="presParOf" srcId="{7D2E0B62-8432-4341-AD9A-536B186D5488}" destId="{FB7DBB0C-C887-9A4C-94E4-FAF81E5964A8}" srcOrd="0" destOrd="0" presId="urn:microsoft.com/office/officeart/2008/layout/LinedList"/>
    <dgm:cxn modelId="{2AE0FC5C-36E9-7047-86ED-1C1B9F540109}" type="presParOf" srcId="{7D2E0B62-8432-4341-AD9A-536B186D5488}" destId="{A6DE1F52-0CA4-9A4D-A771-93A9D29B14EE}" srcOrd="1" destOrd="0" presId="urn:microsoft.com/office/officeart/2008/layout/LinedList"/>
    <dgm:cxn modelId="{6047B56F-B4B5-6844-993C-A1733464603E}" type="presParOf" srcId="{A6DE1F52-0CA4-9A4D-A771-93A9D29B14EE}" destId="{4DB01900-88DA-BA40-84BC-2158D79F8FEA}" srcOrd="0" destOrd="0" presId="urn:microsoft.com/office/officeart/2008/layout/LinedList"/>
    <dgm:cxn modelId="{77FC4F09-C91A-AB4A-ACF9-D1BC30A0330F}" type="presParOf" srcId="{A6DE1F52-0CA4-9A4D-A771-93A9D29B14EE}" destId="{73C8CC90-176C-A64F-8D7C-82AC00404342}" srcOrd="1" destOrd="0" presId="urn:microsoft.com/office/officeart/2008/layout/LinedList"/>
    <dgm:cxn modelId="{EEA62E75-6DA9-1F43-A089-5686A537B35B}" type="presParOf" srcId="{7D2E0B62-8432-4341-AD9A-536B186D5488}" destId="{E546FAB3-8E0B-314A-A308-A469033F9285}" srcOrd="2" destOrd="0" presId="urn:microsoft.com/office/officeart/2008/layout/LinedList"/>
    <dgm:cxn modelId="{4FBAC7A5-8F26-724F-A2FC-A9A7FBE8A17F}" type="presParOf" srcId="{7D2E0B62-8432-4341-AD9A-536B186D5488}" destId="{743171AA-6A8D-2F46-8E21-D81F25359730}" srcOrd="3" destOrd="0" presId="urn:microsoft.com/office/officeart/2008/layout/LinedList"/>
    <dgm:cxn modelId="{E3E14E56-0EAA-3C40-A150-EF4AA53801D6}" type="presParOf" srcId="{743171AA-6A8D-2F46-8E21-D81F25359730}" destId="{AA5F037D-6BE9-CF47-8F8F-F1C54B98581D}" srcOrd="0" destOrd="0" presId="urn:microsoft.com/office/officeart/2008/layout/LinedList"/>
    <dgm:cxn modelId="{E50C07C6-575A-8244-A868-DA39F9ABA98E}" type="presParOf" srcId="{743171AA-6A8D-2F46-8E21-D81F25359730}" destId="{4B882853-1FCF-A944-9732-CED04E4B4789}" srcOrd="1" destOrd="0" presId="urn:microsoft.com/office/officeart/2008/layout/LinedList"/>
    <dgm:cxn modelId="{55079160-6EEB-BB4A-8243-4130EB82C9ED}" type="presParOf" srcId="{7D2E0B62-8432-4341-AD9A-536B186D5488}" destId="{B1A6BCE5-99C8-714E-AB18-968FD17BB42D}" srcOrd="4" destOrd="0" presId="urn:microsoft.com/office/officeart/2008/layout/LinedList"/>
    <dgm:cxn modelId="{8C1571EF-5CE0-B94C-9205-46FC8B9F805A}" type="presParOf" srcId="{7D2E0B62-8432-4341-AD9A-536B186D5488}" destId="{2E6AC38B-054E-974D-9401-84D0D6C20561}" srcOrd="5" destOrd="0" presId="urn:microsoft.com/office/officeart/2008/layout/LinedList"/>
    <dgm:cxn modelId="{D6BF060F-BF4A-1540-A41F-34B2591A44EA}" type="presParOf" srcId="{2E6AC38B-054E-974D-9401-84D0D6C20561}" destId="{9F70E811-E06A-6B44-BF51-CD0BF3312B3E}" srcOrd="0" destOrd="0" presId="urn:microsoft.com/office/officeart/2008/layout/LinedList"/>
    <dgm:cxn modelId="{39B47F3B-C090-1F49-9F7F-CE12AB2AB260}" type="presParOf" srcId="{2E6AC38B-054E-974D-9401-84D0D6C20561}" destId="{D99E4906-5DAB-A34B-BD29-C75589AF44E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E005DE-5AE7-491B-9BD7-F5D4DA380E2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8EEF0D4-657D-49CB-B29A-D494A208A0B2}">
      <dgm:prSet/>
      <dgm:spPr/>
      <dgm:t>
        <a:bodyPr/>
        <a:lstStyle/>
        <a:p>
          <a:r>
            <a:rPr lang="es-ES"/>
            <a:t>NECESIDAD DE RECORRER CAMINOS PARA RECUPERAR LA ARMONÍA SOCIAL PERDIDA.</a:t>
          </a:r>
          <a:endParaRPr lang="en-US"/>
        </a:p>
      </dgm:t>
    </dgm:pt>
    <dgm:pt modelId="{01E3BAF6-A33B-49DD-93D8-85935B9E96A8}" type="parTrans" cxnId="{00EBB543-D493-418E-BFA9-0158FD769F7A}">
      <dgm:prSet/>
      <dgm:spPr/>
      <dgm:t>
        <a:bodyPr/>
        <a:lstStyle/>
        <a:p>
          <a:endParaRPr lang="en-US"/>
        </a:p>
      </dgm:t>
    </dgm:pt>
    <dgm:pt modelId="{A26FB3DE-6333-452E-924A-B06E4DE16DFA}" type="sibTrans" cxnId="{00EBB543-D493-418E-BFA9-0158FD769F7A}">
      <dgm:prSet/>
      <dgm:spPr/>
      <dgm:t>
        <a:bodyPr/>
        <a:lstStyle/>
        <a:p>
          <a:endParaRPr lang="en-US"/>
        </a:p>
      </dgm:t>
    </dgm:pt>
    <dgm:pt modelId="{5A170774-F68F-4957-9A8B-1C60B0A7627D}">
      <dgm:prSet/>
      <dgm:spPr/>
      <dgm:t>
        <a:bodyPr/>
        <a:lstStyle/>
        <a:p>
          <a:r>
            <a:rPr lang="es-ES"/>
            <a:t>LA VERDAD ES UN CAMINO NECESARIO:</a:t>
          </a:r>
          <a:endParaRPr lang="en-US"/>
        </a:p>
      </dgm:t>
    </dgm:pt>
    <dgm:pt modelId="{5962A20A-61C9-4BB3-BE31-435E72F9F559}" type="parTrans" cxnId="{BC446CCF-188F-4012-8B20-2B1B6C94BBA7}">
      <dgm:prSet/>
      <dgm:spPr/>
      <dgm:t>
        <a:bodyPr/>
        <a:lstStyle/>
        <a:p>
          <a:endParaRPr lang="en-US"/>
        </a:p>
      </dgm:t>
    </dgm:pt>
    <dgm:pt modelId="{C96AD478-A774-463F-B907-CA62489B999D}" type="sibTrans" cxnId="{BC446CCF-188F-4012-8B20-2B1B6C94BBA7}">
      <dgm:prSet/>
      <dgm:spPr/>
      <dgm:t>
        <a:bodyPr/>
        <a:lstStyle/>
        <a:p>
          <a:endParaRPr lang="en-US"/>
        </a:p>
      </dgm:t>
    </dgm:pt>
    <dgm:pt modelId="{ECDD2B26-06EE-46EB-B9F9-FB71799286E1}">
      <dgm:prSet/>
      <dgm:spPr/>
      <dgm:t>
        <a:bodyPr/>
        <a:lstStyle/>
        <a:p>
          <a:r>
            <a:rPr lang="es-ES"/>
            <a:t>PARA SANAR LAS HERIDAS SOCIALES NO CURADAS.</a:t>
          </a:r>
          <a:endParaRPr lang="en-US"/>
        </a:p>
      </dgm:t>
    </dgm:pt>
    <dgm:pt modelId="{76E2146A-3863-4C9D-B21D-9AAAF3F7A653}" type="parTrans" cxnId="{C693CDF2-3CE9-4158-B715-B8BBD7599B73}">
      <dgm:prSet/>
      <dgm:spPr/>
      <dgm:t>
        <a:bodyPr/>
        <a:lstStyle/>
        <a:p>
          <a:endParaRPr lang="en-US"/>
        </a:p>
      </dgm:t>
    </dgm:pt>
    <dgm:pt modelId="{5561E23E-C679-4A45-A676-1F39416343FA}" type="sibTrans" cxnId="{C693CDF2-3CE9-4158-B715-B8BBD7599B73}">
      <dgm:prSet/>
      <dgm:spPr/>
      <dgm:t>
        <a:bodyPr/>
        <a:lstStyle/>
        <a:p>
          <a:endParaRPr lang="en-US"/>
        </a:p>
      </dgm:t>
    </dgm:pt>
    <dgm:pt modelId="{094AD60D-EA61-4F53-8BEF-0EB46132767A}">
      <dgm:prSet/>
      <dgm:spPr/>
      <dgm:t>
        <a:bodyPr/>
        <a:lstStyle/>
        <a:p>
          <a:r>
            <a:rPr lang="es-ES"/>
            <a:t>PARA GESTIONAR EL ENCUENTRO DE PERSONAS Y COLECTIVOS DISTANCIADOS O ENFRENTADOS.</a:t>
          </a:r>
          <a:endParaRPr lang="en-US"/>
        </a:p>
      </dgm:t>
    </dgm:pt>
    <dgm:pt modelId="{F2E10F52-BDD2-425D-8A28-EA98B197B27F}" type="parTrans" cxnId="{46F0F4AF-2EFD-442E-9B9C-2599754FC8CA}">
      <dgm:prSet/>
      <dgm:spPr/>
      <dgm:t>
        <a:bodyPr/>
        <a:lstStyle/>
        <a:p>
          <a:endParaRPr lang="en-US"/>
        </a:p>
      </dgm:t>
    </dgm:pt>
    <dgm:pt modelId="{D9D9659E-BD85-4951-971C-F8384AC1F467}" type="sibTrans" cxnId="{46F0F4AF-2EFD-442E-9B9C-2599754FC8CA}">
      <dgm:prSet/>
      <dgm:spPr/>
      <dgm:t>
        <a:bodyPr/>
        <a:lstStyle/>
        <a:p>
          <a:endParaRPr lang="en-US"/>
        </a:p>
      </dgm:t>
    </dgm:pt>
    <dgm:pt modelId="{D284A0A8-BD56-5543-AF47-18BAB7233E6C}" type="pres">
      <dgm:prSet presAssocID="{F7E005DE-5AE7-491B-9BD7-F5D4DA380E2B}" presName="linear" presStyleCnt="0">
        <dgm:presLayoutVars>
          <dgm:animLvl val="lvl"/>
          <dgm:resizeHandles val="exact"/>
        </dgm:presLayoutVars>
      </dgm:prSet>
      <dgm:spPr/>
    </dgm:pt>
    <dgm:pt modelId="{09FD19CC-EDEE-5949-B75E-4C68DFF572F5}" type="pres">
      <dgm:prSet presAssocID="{28EEF0D4-657D-49CB-B29A-D494A208A0B2}" presName="parentText" presStyleLbl="node1" presStyleIdx="0" presStyleCnt="2">
        <dgm:presLayoutVars>
          <dgm:chMax val="0"/>
          <dgm:bulletEnabled val="1"/>
        </dgm:presLayoutVars>
      </dgm:prSet>
      <dgm:spPr/>
    </dgm:pt>
    <dgm:pt modelId="{EB2DFA80-9704-F045-8822-D50EB5719709}" type="pres">
      <dgm:prSet presAssocID="{A26FB3DE-6333-452E-924A-B06E4DE16DFA}" presName="spacer" presStyleCnt="0"/>
      <dgm:spPr/>
    </dgm:pt>
    <dgm:pt modelId="{82EF567D-530A-9C4D-A30E-A8FB0CC8CF7C}" type="pres">
      <dgm:prSet presAssocID="{5A170774-F68F-4957-9A8B-1C60B0A7627D}" presName="parentText" presStyleLbl="node1" presStyleIdx="1" presStyleCnt="2">
        <dgm:presLayoutVars>
          <dgm:chMax val="0"/>
          <dgm:bulletEnabled val="1"/>
        </dgm:presLayoutVars>
      </dgm:prSet>
      <dgm:spPr/>
    </dgm:pt>
    <dgm:pt modelId="{72558F40-9CA6-C644-8CB0-9AC8E6AC02DD}" type="pres">
      <dgm:prSet presAssocID="{5A170774-F68F-4957-9A8B-1C60B0A7627D}" presName="childText" presStyleLbl="revTx" presStyleIdx="0" presStyleCnt="1">
        <dgm:presLayoutVars>
          <dgm:bulletEnabled val="1"/>
        </dgm:presLayoutVars>
      </dgm:prSet>
      <dgm:spPr/>
    </dgm:pt>
  </dgm:ptLst>
  <dgm:cxnLst>
    <dgm:cxn modelId="{755EA908-D0F1-3F49-AD35-92D8F0D1D096}" type="presOf" srcId="{ECDD2B26-06EE-46EB-B9F9-FB71799286E1}" destId="{72558F40-9CA6-C644-8CB0-9AC8E6AC02DD}" srcOrd="0" destOrd="0" presId="urn:microsoft.com/office/officeart/2005/8/layout/vList2"/>
    <dgm:cxn modelId="{A17E6914-6DF0-B846-B414-8ED954448543}" type="presOf" srcId="{094AD60D-EA61-4F53-8BEF-0EB46132767A}" destId="{72558F40-9CA6-C644-8CB0-9AC8E6AC02DD}" srcOrd="0" destOrd="1" presId="urn:microsoft.com/office/officeart/2005/8/layout/vList2"/>
    <dgm:cxn modelId="{B8A61424-00D1-B841-B9C0-7B7E7E23AA9A}" type="presOf" srcId="{28EEF0D4-657D-49CB-B29A-D494A208A0B2}" destId="{09FD19CC-EDEE-5949-B75E-4C68DFF572F5}" srcOrd="0" destOrd="0" presId="urn:microsoft.com/office/officeart/2005/8/layout/vList2"/>
    <dgm:cxn modelId="{00EBB543-D493-418E-BFA9-0158FD769F7A}" srcId="{F7E005DE-5AE7-491B-9BD7-F5D4DA380E2B}" destId="{28EEF0D4-657D-49CB-B29A-D494A208A0B2}" srcOrd="0" destOrd="0" parTransId="{01E3BAF6-A33B-49DD-93D8-85935B9E96A8}" sibTransId="{A26FB3DE-6333-452E-924A-B06E4DE16DFA}"/>
    <dgm:cxn modelId="{C5D2CF74-D975-D448-A400-DCB01CF8F82F}" type="presOf" srcId="{5A170774-F68F-4957-9A8B-1C60B0A7627D}" destId="{82EF567D-530A-9C4D-A30E-A8FB0CC8CF7C}" srcOrd="0" destOrd="0" presId="urn:microsoft.com/office/officeart/2005/8/layout/vList2"/>
    <dgm:cxn modelId="{46F0F4AF-2EFD-442E-9B9C-2599754FC8CA}" srcId="{5A170774-F68F-4957-9A8B-1C60B0A7627D}" destId="{094AD60D-EA61-4F53-8BEF-0EB46132767A}" srcOrd="1" destOrd="0" parTransId="{F2E10F52-BDD2-425D-8A28-EA98B197B27F}" sibTransId="{D9D9659E-BD85-4951-971C-F8384AC1F467}"/>
    <dgm:cxn modelId="{BC446CCF-188F-4012-8B20-2B1B6C94BBA7}" srcId="{F7E005DE-5AE7-491B-9BD7-F5D4DA380E2B}" destId="{5A170774-F68F-4957-9A8B-1C60B0A7627D}" srcOrd="1" destOrd="0" parTransId="{5962A20A-61C9-4BB3-BE31-435E72F9F559}" sibTransId="{C96AD478-A774-463F-B907-CA62489B999D}"/>
    <dgm:cxn modelId="{980632D7-DF09-6D4A-A2E3-BBBA903C3F40}" type="presOf" srcId="{F7E005DE-5AE7-491B-9BD7-F5D4DA380E2B}" destId="{D284A0A8-BD56-5543-AF47-18BAB7233E6C}" srcOrd="0" destOrd="0" presId="urn:microsoft.com/office/officeart/2005/8/layout/vList2"/>
    <dgm:cxn modelId="{C693CDF2-3CE9-4158-B715-B8BBD7599B73}" srcId="{5A170774-F68F-4957-9A8B-1C60B0A7627D}" destId="{ECDD2B26-06EE-46EB-B9F9-FB71799286E1}" srcOrd="0" destOrd="0" parTransId="{76E2146A-3863-4C9D-B21D-9AAAF3F7A653}" sibTransId="{5561E23E-C679-4A45-A676-1F39416343FA}"/>
    <dgm:cxn modelId="{B373D92D-B05E-FD4C-BADD-6D5A780530A8}" type="presParOf" srcId="{D284A0A8-BD56-5543-AF47-18BAB7233E6C}" destId="{09FD19CC-EDEE-5949-B75E-4C68DFF572F5}" srcOrd="0" destOrd="0" presId="urn:microsoft.com/office/officeart/2005/8/layout/vList2"/>
    <dgm:cxn modelId="{01973742-66FD-DD43-8A18-146C2E2098E1}" type="presParOf" srcId="{D284A0A8-BD56-5543-AF47-18BAB7233E6C}" destId="{EB2DFA80-9704-F045-8822-D50EB5719709}" srcOrd="1" destOrd="0" presId="urn:microsoft.com/office/officeart/2005/8/layout/vList2"/>
    <dgm:cxn modelId="{E1A89147-9A79-CB40-9452-17419EDE890B}" type="presParOf" srcId="{D284A0A8-BD56-5543-AF47-18BAB7233E6C}" destId="{82EF567D-530A-9C4D-A30E-A8FB0CC8CF7C}" srcOrd="2" destOrd="0" presId="urn:microsoft.com/office/officeart/2005/8/layout/vList2"/>
    <dgm:cxn modelId="{927EDC5B-9B36-C241-B817-49F2F72705DB}" type="presParOf" srcId="{D284A0A8-BD56-5543-AF47-18BAB7233E6C}" destId="{72558F40-9CA6-C644-8CB0-9AC8E6AC02D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BB0C-C887-9A4C-94E4-FAF81E5964A8}">
      <dsp:nvSpPr>
        <dsp:cNvPr id="0" name=""/>
        <dsp:cNvSpPr/>
      </dsp:nvSpPr>
      <dsp:spPr>
        <a:xfrm>
          <a:off x="0" y="1555"/>
          <a:ext cx="1102255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B01900-88DA-BA40-84BC-2158D79F8FEA}">
      <dsp:nvSpPr>
        <dsp:cNvPr id="0" name=""/>
        <dsp:cNvSpPr/>
      </dsp:nvSpPr>
      <dsp:spPr>
        <a:xfrm>
          <a:off x="0" y="1555"/>
          <a:ext cx="11022559" cy="106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s-ES" sz="4900" b="1" kern="1200"/>
            <a:t>LA CIVILIZACIÓN</a:t>
          </a:r>
          <a:endParaRPr lang="en-US" sz="4900" kern="1200"/>
        </a:p>
      </dsp:txBody>
      <dsp:txXfrm>
        <a:off x="0" y="1555"/>
        <a:ext cx="11022559" cy="1060936"/>
      </dsp:txXfrm>
    </dsp:sp>
    <dsp:sp modelId="{E546FAB3-8E0B-314A-A308-A469033F9285}">
      <dsp:nvSpPr>
        <dsp:cNvPr id="0" name=""/>
        <dsp:cNvSpPr/>
      </dsp:nvSpPr>
      <dsp:spPr>
        <a:xfrm>
          <a:off x="0" y="1062491"/>
          <a:ext cx="1102255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F037D-6BE9-CF47-8F8F-F1C54B98581D}">
      <dsp:nvSpPr>
        <dsp:cNvPr id="0" name=""/>
        <dsp:cNvSpPr/>
      </dsp:nvSpPr>
      <dsp:spPr>
        <a:xfrm>
          <a:off x="0" y="1062491"/>
          <a:ext cx="11022559" cy="106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s-ES" sz="4900" b="1" kern="1200"/>
            <a:t>DE LA FRATERNIDAD</a:t>
          </a:r>
          <a:endParaRPr lang="en-US" sz="4900" kern="1200"/>
        </a:p>
      </dsp:txBody>
      <dsp:txXfrm>
        <a:off x="0" y="1062491"/>
        <a:ext cx="11022559" cy="1060936"/>
      </dsp:txXfrm>
    </dsp:sp>
    <dsp:sp modelId="{B1A6BCE5-99C8-714E-AB18-968FD17BB42D}">
      <dsp:nvSpPr>
        <dsp:cNvPr id="0" name=""/>
        <dsp:cNvSpPr/>
      </dsp:nvSpPr>
      <dsp:spPr>
        <a:xfrm>
          <a:off x="0" y="2123428"/>
          <a:ext cx="1102255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70E811-E06A-6B44-BF51-CD0BF3312B3E}">
      <dsp:nvSpPr>
        <dsp:cNvPr id="0" name=""/>
        <dsp:cNvSpPr/>
      </dsp:nvSpPr>
      <dsp:spPr>
        <a:xfrm>
          <a:off x="0" y="2123428"/>
          <a:ext cx="11022559" cy="106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s-ES" sz="4900" b="1" kern="1200"/>
            <a:t>Encíclica del Papa Francisco              </a:t>
          </a:r>
          <a:endParaRPr lang="en-US" sz="4900" kern="1200"/>
        </a:p>
      </dsp:txBody>
      <dsp:txXfrm>
        <a:off x="0" y="2123428"/>
        <a:ext cx="11022559" cy="1060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D19CC-EDEE-5949-B75E-4C68DFF572F5}">
      <dsp:nvSpPr>
        <dsp:cNvPr id="0" name=""/>
        <dsp:cNvSpPr/>
      </dsp:nvSpPr>
      <dsp:spPr>
        <a:xfrm>
          <a:off x="0" y="13429"/>
          <a:ext cx="7003777" cy="185328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kern="1200"/>
            <a:t>NECESIDAD DE RECORRER CAMINOS PARA RECUPERAR LA ARMONÍA SOCIAL PERDIDA.</a:t>
          </a:r>
          <a:endParaRPr lang="en-US" sz="3300" kern="1200"/>
        </a:p>
      </dsp:txBody>
      <dsp:txXfrm>
        <a:off x="90470" y="103899"/>
        <a:ext cx="6822837" cy="1672340"/>
      </dsp:txXfrm>
    </dsp:sp>
    <dsp:sp modelId="{82EF567D-530A-9C4D-A30E-A8FB0CC8CF7C}">
      <dsp:nvSpPr>
        <dsp:cNvPr id="0" name=""/>
        <dsp:cNvSpPr/>
      </dsp:nvSpPr>
      <dsp:spPr>
        <a:xfrm>
          <a:off x="0" y="1961750"/>
          <a:ext cx="7003777" cy="1853280"/>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kern="1200"/>
            <a:t>LA VERDAD ES UN CAMINO NECESARIO:</a:t>
          </a:r>
          <a:endParaRPr lang="en-US" sz="3300" kern="1200"/>
        </a:p>
      </dsp:txBody>
      <dsp:txXfrm>
        <a:off x="90470" y="2052220"/>
        <a:ext cx="6822837" cy="1672340"/>
      </dsp:txXfrm>
    </dsp:sp>
    <dsp:sp modelId="{72558F40-9CA6-C644-8CB0-9AC8E6AC02DD}">
      <dsp:nvSpPr>
        <dsp:cNvPr id="0" name=""/>
        <dsp:cNvSpPr/>
      </dsp:nvSpPr>
      <dsp:spPr>
        <a:xfrm>
          <a:off x="0" y="3815030"/>
          <a:ext cx="7003777" cy="201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3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ES" sz="2600" kern="1200"/>
            <a:t>PARA SANAR LAS HERIDAS SOCIALES NO CURADAS.</a:t>
          </a:r>
          <a:endParaRPr lang="en-US" sz="2600" kern="1200"/>
        </a:p>
        <a:p>
          <a:pPr marL="228600" lvl="1" indent="-228600" algn="l" defTabSz="1155700">
            <a:lnSpc>
              <a:spcPct val="90000"/>
            </a:lnSpc>
            <a:spcBef>
              <a:spcPct val="0"/>
            </a:spcBef>
            <a:spcAft>
              <a:spcPct val="20000"/>
            </a:spcAft>
            <a:buChar char="•"/>
          </a:pPr>
          <a:r>
            <a:rPr lang="es-ES" sz="2600" kern="1200"/>
            <a:t>PARA GESTIONAR EL ENCUENTRO DE PERSONAS Y COLECTIVOS DISTANCIADOS O ENFRENTADOS.</a:t>
          </a:r>
          <a:endParaRPr lang="en-US" sz="2600" kern="1200"/>
        </a:p>
      </dsp:txBody>
      <dsp:txXfrm>
        <a:off x="0" y="3815030"/>
        <a:ext cx="7003777" cy="20151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3AB5D-F7CD-42FB-A892-13D1D50BB1C1}" type="datetimeFigureOut">
              <a:rPr lang="es-ES" smtClean="0"/>
              <a:t>12/10/21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225A-5E9E-4206-A318-211F81DEF0A9}" type="slidenum">
              <a:rPr lang="es-ES" smtClean="0"/>
              <a:t>‹Nº›</a:t>
            </a:fld>
            <a:endParaRPr lang="es-ES"/>
          </a:p>
        </p:txBody>
      </p:sp>
    </p:spTree>
    <p:extLst>
      <p:ext uri="{BB962C8B-B14F-4D97-AF65-F5344CB8AC3E}">
        <p14:creationId xmlns:p14="http://schemas.microsoft.com/office/powerpoint/2010/main" val="177176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CB225A-5E9E-4206-A318-211F81DEF0A9}" type="slidenum">
              <a:rPr lang="es-ES" smtClean="0"/>
              <a:t>17</a:t>
            </a:fld>
            <a:endParaRPr lang="es-ES"/>
          </a:p>
        </p:txBody>
      </p:sp>
    </p:spTree>
    <p:extLst>
      <p:ext uri="{BB962C8B-B14F-4D97-AF65-F5344CB8AC3E}">
        <p14:creationId xmlns:p14="http://schemas.microsoft.com/office/powerpoint/2010/main" val="140329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B225A-5E9E-4206-A318-211F81DEF0A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29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4CB225A-5E9E-4206-A318-211F81DEF0A9}" type="slidenum">
              <a:rPr lang="es-ES" smtClean="0"/>
              <a:t>49</a:t>
            </a:fld>
            <a:endParaRPr lang="es-ES"/>
          </a:p>
        </p:txBody>
      </p:sp>
    </p:spTree>
    <p:extLst>
      <p:ext uri="{BB962C8B-B14F-4D97-AF65-F5344CB8AC3E}">
        <p14:creationId xmlns:p14="http://schemas.microsoft.com/office/powerpoint/2010/main" val="140329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CB225A-5E9E-4206-A318-211F81DEF0A9}" type="slidenum">
              <a:rPr lang="es-ES" smtClean="0"/>
              <a:t>55</a:t>
            </a:fld>
            <a:endParaRPr lang="es-ES"/>
          </a:p>
        </p:txBody>
      </p:sp>
    </p:spTree>
    <p:extLst>
      <p:ext uri="{BB962C8B-B14F-4D97-AF65-F5344CB8AC3E}">
        <p14:creationId xmlns:p14="http://schemas.microsoft.com/office/powerpoint/2010/main" val="322948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CB225A-5E9E-4206-A318-211F81DEF0A9}" type="slidenum">
              <a:rPr lang="es-ES" smtClean="0"/>
              <a:t>56</a:t>
            </a:fld>
            <a:endParaRPr lang="es-ES"/>
          </a:p>
        </p:txBody>
      </p:sp>
    </p:spTree>
    <p:extLst>
      <p:ext uri="{BB962C8B-B14F-4D97-AF65-F5344CB8AC3E}">
        <p14:creationId xmlns:p14="http://schemas.microsoft.com/office/powerpoint/2010/main" val="140329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CB225A-5E9E-4206-A318-211F81DEF0A9}" type="slidenum">
              <a:rPr lang="es-ES" smtClean="0"/>
              <a:t>62</a:t>
            </a:fld>
            <a:endParaRPr lang="es-ES"/>
          </a:p>
        </p:txBody>
      </p:sp>
    </p:spTree>
    <p:extLst>
      <p:ext uri="{BB962C8B-B14F-4D97-AF65-F5344CB8AC3E}">
        <p14:creationId xmlns:p14="http://schemas.microsoft.com/office/powerpoint/2010/main" val="140329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10/12/21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‹Nº›</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99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10/12/21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973744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10/12/21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811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0025078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682344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9714020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E0CF6C-748E-4B7A-BC8B-3011EF78ED13}" type="datetime1">
              <a:rPr lang="en-US" smtClean="0"/>
              <a:pPr/>
              <a:t>10/12/21</a:t>
            </a:fld>
            <a:endParaRPr lang="en-US" dirty="0"/>
          </a:p>
        </p:txBody>
      </p:sp>
      <p:sp>
        <p:nvSpPr>
          <p:cNvPr id="6"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7" name="Slide Number Placeholder 6"/>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629950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10/12/21</a:t>
            </a:fld>
            <a:endParaRPr lang="en-US" dirty="0"/>
          </a:p>
        </p:txBody>
      </p:sp>
      <p:sp>
        <p:nvSpPr>
          <p:cNvPr id="8" name="Footer Placeholder 7"/>
          <p:cNvSpPr>
            <a:spLocks noGrp="1"/>
          </p:cNvSpPr>
          <p:nvPr>
            <p:ph type="ftr" sz="quarter" idx="11"/>
          </p:nvPr>
        </p:nvSpPr>
        <p:spPr/>
        <p:txBody>
          <a:bodyPr/>
          <a:lstStyle/>
          <a:p>
            <a:endParaRPr lang="en-US" dirty="0">
              <a:solidFill>
                <a:schemeClr val="tx1">
                  <a:alpha val="60000"/>
                </a:schemeClr>
              </a:solidFill>
            </a:endParaRPr>
          </a:p>
        </p:txBody>
      </p:sp>
      <p:sp>
        <p:nvSpPr>
          <p:cNvPr id="9" name="Slide Number Placeholder 8"/>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6201530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3"/>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4"/>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377157494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2"/>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3"/>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46833471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6"/>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2092130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10/12/21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74961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7E0CF6C-748E-4B7A-BC8B-3011EF78ED13}" type="datetime1">
              <a:rPr lang="en-US" smtClean="0"/>
              <a:pPr/>
              <a:t>10/12/21</a:t>
            </a:fld>
            <a:endParaRPr lang="en-US" dirty="0"/>
          </a:p>
        </p:txBody>
      </p:sp>
      <p:sp>
        <p:nvSpPr>
          <p:cNvPr id="6"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7" name="Slide Number Placeholder 6"/>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54411231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7E0CF6C-748E-4B7A-BC8B-3011EF78ED13}" type="datetime1">
              <a:rPr lang="en-US" smtClean="0"/>
              <a:pPr/>
              <a:t>10/12/21</a:t>
            </a:fld>
            <a:endParaRPr lang="en-US" dirty="0"/>
          </a:p>
        </p:txBody>
      </p:sp>
      <p:sp>
        <p:nvSpPr>
          <p:cNvPr id="6" name="Footer Placeholder 5"/>
          <p:cNvSpPr>
            <a:spLocks noGrp="1"/>
          </p:cNvSpPr>
          <p:nvPr>
            <p:ph type="ftr" sz="quarter" idx="11"/>
          </p:nvPr>
        </p:nvSpPr>
        <p:spPr/>
        <p:txBody>
          <a:bodyPr/>
          <a:lstStyle/>
          <a:p>
            <a:endParaRPr lang="en-US" dirty="0">
              <a:solidFill>
                <a:schemeClr val="tx1">
                  <a:alpha val="60000"/>
                </a:schemeClr>
              </a:solidFill>
            </a:endParaRPr>
          </a:p>
        </p:txBody>
      </p:sp>
      <p:sp>
        <p:nvSpPr>
          <p:cNvPr id="7" name="Slide Number Placeholder 6"/>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405294720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163050792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5487126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400440797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4"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370104557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4"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398268835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63400672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E0CF6C-748E-4B7A-BC8B-3011EF78ED13}" type="datetime1">
              <a:rPr lang="en-US" smtClean="0"/>
              <a:pPr/>
              <a:t>10/12/21</a:t>
            </a:fld>
            <a:endParaRPr lang="en-US" dirty="0"/>
          </a:p>
        </p:txBody>
      </p:sp>
      <p:sp>
        <p:nvSpPr>
          <p:cNvPr id="5" name="Footer Placeholder 4"/>
          <p:cNvSpPr>
            <a:spLocks noGrp="1"/>
          </p:cNvSpPr>
          <p:nvPr>
            <p:ph type="ftr" sz="quarter" idx="11"/>
          </p:nvPr>
        </p:nvSpPr>
        <p:spPr/>
        <p:txBody>
          <a:bodyPr/>
          <a:lstStyle/>
          <a:p>
            <a:endParaRPr lang="en-US" dirty="0">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35743128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10/12/21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83928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10/12/21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34090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10/12/21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4953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10/12/21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66851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10/12/21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48152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10/12/21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75680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10/12/21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2575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10/12/21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‹Nº›</a:t>
            </a:fld>
            <a:endParaRPr lang="en-US"/>
          </a:p>
        </p:txBody>
      </p:sp>
    </p:spTree>
    <p:extLst>
      <p:ext uri="{BB962C8B-B14F-4D97-AF65-F5344CB8AC3E}">
        <p14:creationId xmlns:p14="http://schemas.microsoft.com/office/powerpoint/2010/main" val="3665464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7E0CF6C-748E-4B7A-BC8B-3011EF78ED13}" type="datetime1">
              <a:rPr lang="en-US" smtClean="0"/>
              <a:pPr/>
              <a:t>10/12/21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3B850FF-6169-4056-8077-06FFA93A5366}" type="slidenum">
              <a:rPr lang="en-US" smtClean="0"/>
              <a:pPr/>
              <a:t>‹Nº›</a:t>
            </a:fld>
            <a:endParaRPr lang="en-US" dirty="0"/>
          </a:p>
        </p:txBody>
      </p:sp>
    </p:spTree>
    <p:extLst>
      <p:ext uri="{BB962C8B-B14F-4D97-AF65-F5344CB8AC3E}">
        <p14:creationId xmlns:p14="http://schemas.microsoft.com/office/powerpoint/2010/main" val="287776494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hyperlink" Target="https://corresaltaycuidate.blogspot.com/2012/06/afiches-trabajo-infantil-2012.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www.victorguerra.net/2017_10_01_archive.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micrositios.inai.org.mx/gobiernoabierto/?page_id=3537" TargetMode="External"/><Relationship Id="rId2" Type="http://schemas.openxmlformats.org/officeDocument/2006/relationships/image" Target="../media/image45.jp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hyperlink" Target="https://medium.com/biomas-brasileiros/biomas-brasileiros-8749eedd0029" TargetMode="External"/><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FF343-EE10-8F40-894F-9815147EC462}"/>
              </a:ext>
            </a:extLst>
          </p:cNvPr>
          <p:cNvSpPr>
            <a:spLocks noGrp="1"/>
          </p:cNvSpPr>
          <p:nvPr>
            <p:ph type="title"/>
          </p:nvPr>
        </p:nvSpPr>
        <p:spPr>
          <a:xfrm>
            <a:off x="648447" y="599676"/>
            <a:ext cx="10895106" cy="2317492"/>
          </a:xfrm>
        </p:spPr>
        <p:txBody>
          <a:bodyPr>
            <a:normAutofit/>
          </a:bodyPr>
          <a:lstStyle/>
          <a:p>
            <a:pPr algn="ctr"/>
            <a:r>
              <a:rPr lang="es-ES" sz="10000" dirty="0">
                <a:solidFill>
                  <a:srgbClr val="FF0000"/>
                </a:solidFill>
                <a:latin typeface="Algerian" pitchFamily="82" charset="77"/>
              </a:rPr>
              <a:t>FRATELLI   TUTT</a:t>
            </a:r>
            <a:r>
              <a:rPr lang="es-ES" sz="10000" dirty="0">
                <a:solidFill>
                  <a:srgbClr val="FF0000"/>
                </a:solidFill>
              </a:rPr>
              <a:t>I</a:t>
            </a:r>
          </a:p>
        </p:txBody>
      </p:sp>
      <p:graphicFrame>
        <p:nvGraphicFramePr>
          <p:cNvPr id="6" name="Marcador de contenido 2">
            <a:extLst>
              <a:ext uri="{FF2B5EF4-FFF2-40B4-BE49-F238E27FC236}">
                <a16:creationId xmlns:a16="http://schemas.microsoft.com/office/drawing/2014/main" id="{47AC6315-5B02-4743-9A70-3D2D0B68EB0F}"/>
              </a:ext>
            </a:extLst>
          </p:cNvPr>
          <p:cNvGraphicFramePr>
            <a:graphicFrameLocks noGrp="1"/>
          </p:cNvGraphicFramePr>
          <p:nvPr>
            <p:ph idx="1"/>
          </p:nvPr>
        </p:nvGraphicFramePr>
        <p:xfrm>
          <a:off x="520994" y="2917168"/>
          <a:ext cx="11022559" cy="3185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641400D0-92FC-254E-81C1-88F1456942C7}"/>
              </a:ext>
            </a:extLst>
          </p:cNvPr>
          <p:cNvPicPr>
            <a:picLocks noChangeAspect="1"/>
          </p:cNvPicPr>
          <p:nvPr/>
        </p:nvPicPr>
        <p:blipFill>
          <a:blip r:embed="rId7"/>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241094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64FE03-FED3-9041-B5CC-7A0A38498FC9}"/>
              </a:ext>
            </a:extLst>
          </p:cNvPr>
          <p:cNvSpPr>
            <a:spLocks noGrp="1"/>
          </p:cNvSpPr>
          <p:nvPr>
            <p:ph type="title"/>
          </p:nvPr>
        </p:nvSpPr>
        <p:spPr/>
        <p:txBody>
          <a:bodyPr/>
          <a:lstStyle/>
          <a:p>
            <a:pPr algn="ctr"/>
            <a:r>
              <a:rPr lang="es-ES" sz="7200" dirty="0">
                <a:solidFill>
                  <a:srgbClr val="00B0F0"/>
                </a:solidFill>
              </a:rPr>
              <a:t>LOS PERSONAJES</a:t>
            </a:r>
          </a:p>
        </p:txBody>
      </p:sp>
      <p:pic>
        <p:nvPicPr>
          <p:cNvPr id="9218" name="Picture 2" descr="Porque Jesús no hace vacaciones… La parábola del buen samaritano –  Parròquia de Santa Maria del Mar">
            <a:extLst>
              <a:ext uri="{FF2B5EF4-FFF2-40B4-BE49-F238E27FC236}">
                <a16:creationId xmlns:a16="http://schemas.microsoft.com/office/drawing/2014/main" id="{853B5EEA-236B-964E-9825-2B04E7D5EB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1351" y="1853248"/>
            <a:ext cx="8829483" cy="438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5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BEA506-52B0-204D-AFCC-C685897ED9A1}"/>
              </a:ext>
            </a:extLst>
          </p:cNvPr>
          <p:cNvSpPr>
            <a:spLocks noGrp="1"/>
          </p:cNvSpPr>
          <p:nvPr>
            <p:ph type="title"/>
          </p:nvPr>
        </p:nvSpPr>
        <p:spPr/>
        <p:txBody>
          <a:bodyPr/>
          <a:lstStyle/>
          <a:p>
            <a:pPr algn="ctr"/>
            <a:r>
              <a:rPr lang="es-ES" b="1" dirty="0"/>
              <a:t>¿Quién es hoy cada uno </a:t>
            </a:r>
            <a:br>
              <a:rPr lang="es-ES" b="1" dirty="0"/>
            </a:br>
            <a:r>
              <a:rPr lang="es-ES" b="1" dirty="0"/>
              <a:t>de estos 4 personajes?</a:t>
            </a:r>
            <a:br>
              <a:rPr lang="es-ES" b="1" dirty="0"/>
            </a:br>
            <a:br>
              <a:rPr lang="es-ES" dirty="0"/>
            </a:br>
            <a:br>
              <a:rPr lang="es-ES" dirty="0"/>
            </a:br>
            <a:endParaRPr lang="es-ES" dirty="0"/>
          </a:p>
        </p:txBody>
      </p:sp>
      <p:sp>
        <p:nvSpPr>
          <p:cNvPr id="3" name="Marcador de contenido 2">
            <a:extLst>
              <a:ext uri="{FF2B5EF4-FFF2-40B4-BE49-F238E27FC236}">
                <a16:creationId xmlns:a16="http://schemas.microsoft.com/office/drawing/2014/main" id="{630198C9-FE9B-BE42-9D68-57886A803905}"/>
              </a:ext>
            </a:extLst>
          </p:cNvPr>
          <p:cNvSpPr>
            <a:spLocks noGrp="1"/>
          </p:cNvSpPr>
          <p:nvPr>
            <p:ph idx="1"/>
          </p:nvPr>
        </p:nvSpPr>
        <p:spPr>
          <a:xfrm>
            <a:off x="1963120" y="2051776"/>
            <a:ext cx="8946541" cy="4195481"/>
          </a:xfrm>
        </p:spPr>
        <p:txBody>
          <a:bodyPr/>
          <a:lstStyle/>
          <a:p>
            <a:pPr marL="0" indent="0" algn="ctr">
              <a:buNone/>
            </a:pPr>
            <a:r>
              <a:rPr lang="es-ES" sz="2800" dirty="0"/>
              <a:t>En este mundo cargado de sombras</a:t>
            </a:r>
          </a:p>
          <a:p>
            <a:pPr marL="0" indent="0" algn="ctr">
              <a:buNone/>
            </a:pPr>
            <a:endParaRPr lang="es-ES" dirty="0"/>
          </a:p>
          <a:p>
            <a:pPr marL="0" indent="0" algn="ctr">
              <a:buNone/>
            </a:pPr>
            <a:endParaRPr lang="es-ES" dirty="0"/>
          </a:p>
          <a:p>
            <a:pPr marL="0" indent="0" algn="ctr">
              <a:buNone/>
            </a:pPr>
            <a:endParaRPr lang="es-ES" dirty="0"/>
          </a:p>
          <a:p>
            <a:pPr marL="0" indent="0" algn="ctr">
              <a:buNone/>
            </a:pPr>
            <a:endParaRPr lang="es-ES" dirty="0"/>
          </a:p>
          <a:p>
            <a:pPr marL="0" indent="0" algn="ctr">
              <a:buNone/>
            </a:pPr>
            <a:endParaRPr lang="es-ES" dirty="0"/>
          </a:p>
        </p:txBody>
      </p:sp>
      <p:pic>
        <p:nvPicPr>
          <p:cNvPr id="10242" name="Picture 2" descr="Ayudas para mujeres maltratadas, tipos y asociaciones">
            <a:extLst>
              <a:ext uri="{FF2B5EF4-FFF2-40B4-BE49-F238E27FC236}">
                <a16:creationId xmlns:a16="http://schemas.microsoft.com/office/drawing/2014/main" id="{888CECFB-EA73-524C-9412-882EE91CF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681" y="2774637"/>
            <a:ext cx="6104274" cy="316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5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5"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ítulo 1">
            <a:extLst>
              <a:ext uri="{FF2B5EF4-FFF2-40B4-BE49-F238E27FC236}">
                <a16:creationId xmlns:a16="http://schemas.microsoft.com/office/drawing/2014/main" id="{BDB634C7-461B-4B43-919A-958E70171FEE}"/>
              </a:ext>
            </a:extLst>
          </p:cNvPr>
          <p:cNvSpPr>
            <a:spLocks noGrp="1"/>
          </p:cNvSpPr>
          <p:nvPr>
            <p:ph type="title"/>
          </p:nvPr>
        </p:nvSpPr>
        <p:spPr>
          <a:xfrm>
            <a:off x="648930" y="629267"/>
            <a:ext cx="9252154" cy="1016654"/>
          </a:xfrm>
        </p:spPr>
        <p:txBody>
          <a:bodyPr>
            <a:normAutofit/>
          </a:bodyPr>
          <a:lstStyle/>
          <a:p>
            <a:pPr>
              <a:lnSpc>
                <a:spcPct val="90000"/>
              </a:lnSpc>
            </a:pPr>
            <a:r>
              <a:rPr lang="es-ES" sz="3300" b="1">
                <a:solidFill>
                  <a:srgbClr val="EBEBEB"/>
                </a:solidFill>
              </a:rPr>
              <a:t>El samaritano nos muestra el camino en este mundo en el que…</a:t>
            </a:r>
          </a:p>
        </p:txBody>
      </p:sp>
      <p:sp useBgFill="1">
        <p:nvSpPr>
          <p:cNvPr id="77" name="Freeform: Shape 76">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Marcador de contenido 2">
            <a:extLst>
              <a:ext uri="{FF2B5EF4-FFF2-40B4-BE49-F238E27FC236}">
                <a16:creationId xmlns:a16="http://schemas.microsoft.com/office/drawing/2014/main" id="{4AA38295-3410-BE4B-870F-6AB7A0085167}"/>
              </a:ext>
            </a:extLst>
          </p:cNvPr>
          <p:cNvSpPr>
            <a:spLocks noGrp="1"/>
          </p:cNvSpPr>
          <p:nvPr>
            <p:ph idx="1"/>
          </p:nvPr>
        </p:nvSpPr>
        <p:spPr>
          <a:xfrm>
            <a:off x="771761" y="2570044"/>
            <a:ext cx="5122606" cy="3658689"/>
          </a:xfrm>
        </p:spPr>
        <p:txBody>
          <a:bodyPr>
            <a:normAutofit/>
          </a:bodyPr>
          <a:lstStyle/>
          <a:p>
            <a:pPr marL="0" indent="0">
              <a:buNone/>
            </a:pPr>
            <a:r>
              <a:rPr lang="es-ES"/>
              <a:t>“Ver a alguien sufriendo nos molesta, nos perturba porque no queremos perder nuestro tiempo por culpa de problemas ajenos. </a:t>
            </a:r>
          </a:p>
          <a:p>
            <a:pPr marL="0" indent="0">
              <a:buNone/>
            </a:pPr>
            <a:r>
              <a:rPr lang="es-ES"/>
              <a:t>Estos son síntomas de una sociedad enferma porque busca </a:t>
            </a:r>
            <a:r>
              <a:rPr lang="es-ES" err="1"/>
              <a:t>contruirse</a:t>
            </a:r>
            <a:r>
              <a:rPr lang="es-ES"/>
              <a:t> a espaldas del dolor”.</a:t>
            </a:r>
          </a:p>
        </p:txBody>
      </p:sp>
      <p:pic>
        <p:nvPicPr>
          <p:cNvPr id="11266" name="Picture 2" descr="Grupo de personas mirando teléfonos inteligentes juntos | Vector Gratis">
            <a:extLst>
              <a:ext uri="{FF2B5EF4-FFF2-40B4-BE49-F238E27FC236}">
                <a16:creationId xmlns:a16="http://schemas.microsoft.com/office/drawing/2014/main" id="{BE96DBBE-DE25-A84E-A876-979E10CE8E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661450"/>
            <a:ext cx="5451627" cy="362533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AE608365-AEE6-9041-B665-86F0FC3CF610}"/>
              </a:ext>
            </a:extLst>
          </p:cNvPr>
          <p:cNvPicPr>
            <a:picLocks noChangeAspect="1"/>
          </p:cNvPicPr>
          <p:nvPr/>
        </p:nvPicPr>
        <p:blipFill>
          <a:blip r:embed="rId3"/>
          <a:stretch>
            <a:fillRect/>
          </a:stretch>
        </p:blipFill>
        <p:spPr>
          <a:xfrm>
            <a:off x="962699" y="5056577"/>
            <a:ext cx="1390201" cy="1288302"/>
          </a:xfrm>
          <a:prstGeom prst="rect">
            <a:avLst/>
          </a:prstGeom>
        </p:spPr>
      </p:pic>
    </p:spTree>
    <p:extLst>
      <p:ext uri="{BB962C8B-B14F-4D97-AF65-F5344CB8AC3E}">
        <p14:creationId xmlns:p14="http://schemas.microsoft.com/office/powerpoint/2010/main" val="58544492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DFE39-97A2-48D8-BBC3-D33A75701405}"/>
              </a:ext>
            </a:extLst>
          </p:cNvPr>
          <p:cNvSpPr>
            <a:spLocks noGrp="1"/>
          </p:cNvSpPr>
          <p:nvPr>
            <p:ph type="ctrTitle"/>
          </p:nvPr>
        </p:nvSpPr>
        <p:spPr>
          <a:xfrm>
            <a:off x="996275" y="2362200"/>
            <a:ext cx="10128925" cy="1447800"/>
          </a:xfrm>
        </p:spPr>
        <p:txBody>
          <a:bodyPr anchor="b">
            <a:normAutofit fontScale="90000"/>
          </a:bodyPr>
          <a:lstStyle/>
          <a:p>
            <a:r>
              <a:rPr lang="es-ES" dirty="0">
                <a:solidFill>
                  <a:srgbClr val="FFFFFF"/>
                </a:solidFill>
              </a:rPr>
              <a:t>PENSAR Y GESTAR </a:t>
            </a:r>
            <a:br>
              <a:rPr lang="es-ES" dirty="0">
                <a:solidFill>
                  <a:srgbClr val="FFFFFF"/>
                </a:solidFill>
              </a:rPr>
            </a:br>
            <a:r>
              <a:rPr lang="es-ES" b="1" dirty="0">
                <a:solidFill>
                  <a:srgbClr val="FFFFFF"/>
                </a:solidFill>
              </a:rPr>
              <a:t>UN</a:t>
            </a:r>
            <a:r>
              <a:rPr lang="es-ES" dirty="0">
                <a:solidFill>
                  <a:srgbClr val="FFFFFF"/>
                </a:solidFill>
              </a:rPr>
              <a:t> </a:t>
            </a:r>
            <a:r>
              <a:rPr lang="es-ES" b="1" dirty="0">
                <a:solidFill>
                  <a:srgbClr val="FFFFFF"/>
                </a:solidFill>
              </a:rPr>
              <a:t>MUNDO ABIERTO</a:t>
            </a:r>
          </a:p>
        </p:txBody>
      </p:sp>
      <p:pic>
        <p:nvPicPr>
          <p:cNvPr id="12" name="Imagen 11">
            <a:extLst>
              <a:ext uri="{FF2B5EF4-FFF2-40B4-BE49-F238E27FC236}">
                <a16:creationId xmlns:a16="http://schemas.microsoft.com/office/drawing/2014/main" id="{86D3C3F2-10C0-40B9-9221-A25217F9A64A}"/>
              </a:ext>
            </a:extLst>
          </p:cNvPr>
          <p:cNvPicPr>
            <a:picLocks noChangeAspect="1"/>
          </p:cNvPicPr>
          <p:nvPr/>
        </p:nvPicPr>
        <p:blipFill>
          <a:blip r:embed="rId2"/>
          <a:stretch>
            <a:fillRect/>
          </a:stretch>
        </p:blipFill>
        <p:spPr>
          <a:xfrm>
            <a:off x="11089276" y="6030321"/>
            <a:ext cx="1164437" cy="1079086"/>
          </a:xfrm>
          <a:prstGeom prst="rect">
            <a:avLst/>
          </a:prstGeom>
        </p:spPr>
      </p:pic>
      <p:pic>
        <p:nvPicPr>
          <p:cNvPr id="14" name="Vídeo 3" descr="Imagen en blanco y negro de la luna&#10;&#10;Descripción generada automáticamente con confianza baja">
            <a:extLst>
              <a:ext uri="{FF2B5EF4-FFF2-40B4-BE49-F238E27FC236}">
                <a16:creationId xmlns:a16="http://schemas.microsoft.com/office/drawing/2014/main" id="{F988A58C-7AFE-40E8-8C62-6517DBBDBE99}"/>
              </a:ext>
            </a:extLst>
          </p:cNvPr>
          <p:cNvPicPr/>
          <p:nvPr/>
        </p:nvPicPr>
        <p:blipFill rotWithShape="1">
          <a:blip r:embed="rId3">
            <a:alphaModFix/>
          </a:blip>
          <a:srcRect r="-1" b="283"/>
          <a:stretch>
            <a:fillRect/>
          </a:stretch>
        </p:blipFill>
        <p:spPr>
          <a:xfrm>
            <a:off x="0" y="1"/>
            <a:ext cx="11195725" cy="6030320"/>
          </a:xfrm>
          <a:prstGeom prst="rect">
            <a:avLst/>
          </a:prstGeom>
        </p:spPr>
      </p:pic>
      <p:sp>
        <p:nvSpPr>
          <p:cNvPr id="5" name="CuadroTexto 4">
            <a:extLst>
              <a:ext uri="{FF2B5EF4-FFF2-40B4-BE49-F238E27FC236}">
                <a16:creationId xmlns:a16="http://schemas.microsoft.com/office/drawing/2014/main" id="{D02B6FF5-674F-477D-87B6-DB043BE69446}"/>
              </a:ext>
            </a:extLst>
          </p:cNvPr>
          <p:cNvSpPr txBox="1"/>
          <p:nvPr/>
        </p:nvSpPr>
        <p:spPr>
          <a:xfrm>
            <a:off x="301940" y="4988113"/>
            <a:ext cx="10776454" cy="923330"/>
          </a:xfrm>
          <a:prstGeom prst="rect">
            <a:avLst/>
          </a:prstGeom>
          <a:noFill/>
        </p:spPr>
        <p:txBody>
          <a:bodyPr wrap="square" rtlCol="0">
            <a:spAutoFit/>
          </a:bodyPr>
          <a:lstStyle/>
          <a:p>
            <a:r>
              <a:rPr lang="es-ES" sz="5400" dirty="0">
                <a:highlight>
                  <a:srgbClr val="00FF00"/>
                </a:highlight>
              </a:rPr>
              <a:t>Pensar y gestar un mundo abierto</a:t>
            </a:r>
          </a:p>
        </p:txBody>
      </p:sp>
    </p:spTree>
    <p:extLst>
      <p:ext uri="{BB962C8B-B14F-4D97-AF65-F5344CB8AC3E}">
        <p14:creationId xmlns:p14="http://schemas.microsoft.com/office/powerpoint/2010/main" val="3220266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D3E46-0AE9-4B69-85D4-7B67DB3BE213}"/>
              </a:ext>
            </a:extLst>
          </p:cNvPr>
          <p:cNvSpPr>
            <a:spLocks noGrp="1"/>
          </p:cNvSpPr>
          <p:nvPr>
            <p:ph type="title"/>
          </p:nvPr>
        </p:nvSpPr>
        <p:spPr/>
        <p:txBody>
          <a:bodyPr/>
          <a:lstStyle/>
          <a:p>
            <a:pPr algn="ctr"/>
            <a:r>
              <a:rPr lang="es-ES" dirty="0"/>
              <a:t>    Vivir en comunidad mirando al otro</a:t>
            </a:r>
          </a:p>
        </p:txBody>
      </p:sp>
      <p:sp>
        <p:nvSpPr>
          <p:cNvPr id="3" name="Marcador de contenido 2">
            <a:extLst>
              <a:ext uri="{FF2B5EF4-FFF2-40B4-BE49-F238E27FC236}">
                <a16:creationId xmlns:a16="http://schemas.microsoft.com/office/drawing/2014/main" id="{DAFAD06B-F58C-48CE-8113-F01A7D591812}"/>
              </a:ext>
            </a:extLst>
          </p:cNvPr>
          <p:cNvSpPr>
            <a:spLocks noGrp="1"/>
          </p:cNvSpPr>
          <p:nvPr>
            <p:ph idx="1"/>
          </p:nvPr>
        </p:nvSpPr>
        <p:spPr/>
        <p:txBody>
          <a:bodyPr>
            <a:noAutofit/>
          </a:bodyPr>
          <a:lstStyle/>
          <a:p>
            <a:pPr marL="0" indent="0">
              <a:buNone/>
            </a:pPr>
            <a:r>
              <a:rPr lang="es-ES" sz="6600" dirty="0">
                <a:effectLst/>
                <a:latin typeface="+mj-lt"/>
                <a:ea typeface="Calibri" panose="020F0502020204030204" pitchFamily="34" charset="0"/>
              </a:rPr>
              <a:t>construir sociedades abiertas, igualitarias, solidarias y fraternas</a:t>
            </a:r>
            <a:endParaRPr lang="es-ES" sz="6600" dirty="0">
              <a:latin typeface="+mj-lt"/>
            </a:endParaRPr>
          </a:p>
        </p:txBody>
      </p:sp>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2"/>
          <a:stretch>
            <a:fillRect/>
          </a:stretch>
        </p:blipFill>
        <p:spPr>
          <a:xfrm>
            <a:off x="11027563" y="5605670"/>
            <a:ext cx="1164437" cy="1079086"/>
          </a:xfrm>
          <a:prstGeom prst="rect">
            <a:avLst/>
          </a:prstGeom>
        </p:spPr>
      </p:pic>
    </p:spTree>
    <p:extLst>
      <p:ext uri="{BB962C8B-B14F-4D97-AF65-F5344CB8AC3E}">
        <p14:creationId xmlns:p14="http://schemas.microsoft.com/office/powerpoint/2010/main" val="4213919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p:txBody>
          <a:bodyPr/>
          <a:lstStyle/>
          <a:p>
            <a:r>
              <a:rPr lang="es-ES" dirty="0"/>
              <a:t>Para ello </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p:txBody>
          <a:bodyPr>
            <a:noAutofit/>
          </a:bodyPr>
          <a:lstStyle/>
          <a:p>
            <a:r>
              <a:rPr lang="es-ES" sz="4400" dirty="0">
                <a:effectLst/>
                <a:latin typeface="Calibri" panose="020F0502020204030204" pitchFamily="34" charset="0"/>
                <a:ea typeface="Calibri" panose="020F0502020204030204" pitchFamily="34" charset="0"/>
              </a:rPr>
              <a:t>rechazar el individualismo materialista, </a:t>
            </a:r>
          </a:p>
          <a:p>
            <a:r>
              <a:rPr lang="es-ES" sz="4400" dirty="0">
                <a:effectLst/>
                <a:latin typeface="Calibri" panose="020F0502020204030204" pitchFamily="34" charset="0"/>
                <a:ea typeface="Calibri" panose="020F0502020204030204" pitchFamily="34" charset="0"/>
              </a:rPr>
              <a:t>enfrentar las causas estructurales de la pobreza</a:t>
            </a:r>
          </a:p>
          <a:p>
            <a:r>
              <a:rPr lang="es-ES" sz="4400" dirty="0">
                <a:effectLst/>
                <a:latin typeface="Calibri" panose="020F0502020204030204" pitchFamily="34" charset="0"/>
                <a:ea typeface="Calibri" panose="020F0502020204030204" pitchFamily="34" charset="0"/>
              </a:rPr>
              <a:t>Conquistar los derechos sociales y laborales</a:t>
            </a:r>
            <a:endParaRPr lang="es-ES" sz="4400" dirty="0"/>
          </a:p>
        </p:txBody>
      </p:sp>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2"/>
          <a:stretch>
            <a:fillRect/>
          </a:stretch>
        </p:blipFill>
        <p:spPr>
          <a:xfrm>
            <a:off x="11027563" y="5778914"/>
            <a:ext cx="1164437" cy="1079086"/>
          </a:xfrm>
          <a:prstGeom prst="rect">
            <a:avLst/>
          </a:prstGeom>
        </p:spPr>
      </p:pic>
    </p:spTree>
    <p:extLst>
      <p:ext uri="{BB962C8B-B14F-4D97-AF65-F5344CB8AC3E}">
        <p14:creationId xmlns:p14="http://schemas.microsoft.com/office/powerpoint/2010/main" val="119618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FE7E1-5194-48A1-96DC-2A6324CCA06A}"/>
              </a:ext>
            </a:extLst>
          </p:cNvPr>
          <p:cNvSpPr>
            <a:spLocks noGrp="1"/>
          </p:cNvSpPr>
          <p:nvPr>
            <p:ph type="title"/>
          </p:nvPr>
        </p:nvSpPr>
        <p:spPr>
          <a:xfrm>
            <a:off x="543099" y="93520"/>
            <a:ext cx="9023974" cy="1325563"/>
          </a:xfrm>
        </p:spPr>
        <p:txBody>
          <a:bodyPr>
            <a:noAutofit/>
          </a:bodyPr>
          <a:lstStyle/>
          <a:p>
            <a:r>
              <a:rPr lang="es-ES" sz="2800" b="1" dirty="0">
                <a:solidFill>
                  <a:srgbClr val="000000"/>
                </a:solidFill>
                <a:effectLst/>
                <a:highlight>
                  <a:srgbClr val="00FF00"/>
                </a:highlight>
                <a:latin typeface="Calibri" panose="020F0502020204030204" pitchFamily="34" charset="0"/>
                <a:ea typeface="ArialUnicodeMS"/>
              </a:rPr>
              <a:t>“ Una sociedad fraterna no puede permitir que nuestro sistema económico y social produzca una sola víctima y haya una sola persona descartada”</a:t>
            </a:r>
            <a:endParaRPr lang="es-ES" sz="2800" dirty="0">
              <a:highlight>
                <a:srgbClr val="00FF00"/>
              </a:highlight>
            </a:endParaRPr>
          </a:p>
        </p:txBody>
      </p:sp>
      <p:pic>
        <p:nvPicPr>
          <p:cNvPr id="1028" name="Picture 4" descr="Descartados&amp;#39;, las personas mayores de El Salvador rural - Qmayor">
            <a:extLst>
              <a:ext uri="{FF2B5EF4-FFF2-40B4-BE49-F238E27FC236}">
                <a16:creationId xmlns:a16="http://schemas.microsoft.com/office/drawing/2014/main" id="{19A72C02-2006-4869-AE19-0E3ED1018C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00702" y="2052638"/>
            <a:ext cx="7552371" cy="419576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0902647" y="5888268"/>
            <a:ext cx="1164437" cy="1079086"/>
          </a:xfrm>
          <a:prstGeom prst="rect">
            <a:avLst/>
          </a:prstGeom>
        </p:spPr>
      </p:pic>
    </p:spTree>
    <p:extLst>
      <p:ext uri="{BB962C8B-B14F-4D97-AF65-F5344CB8AC3E}">
        <p14:creationId xmlns:p14="http://schemas.microsoft.com/office/powerpoint/2010/main" val="2996150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55873-EFD8-48C1-B314-148C0A31E5E2}"/>
              </a:ext>
            </a:extLst>
          </p:cNvPr>
          <p:cNvSpPr>
            <a:spLocks noGrp="1"/>
          </p:cNvSpPr>
          <p:nvPr>
            <p:ph type="title"/>
          </p:nvPr>
        </p:nvSpPr>
        <p:spPr>
          <a:xfrm>
            <a:off x="648447" y="126609"/>
            <a:ext cx="10895106" cy="1325563"/>
          </a:xfrm>
        </p:spPr>
        <p:txBody>
          <a:bodyPr>
            <a:noAutofit/>
          </a:bodyPr>
          <a:lstStyle/>
          <a:p>
            <a:r>
              <a:rPr lang="es-ES" sz="3200" b="1" dirty="0">
                <a:solidFill>
                  <a:srgbClr val="000000"/>
                </a:solidFill>
                <a:effectLst/>
                <a:highlight>
                  <a:srgbClr val="00FF00"/>
                </a:highlight>
                <a:latin typeface="Calibri" panose="020F0502020204030204" pitchFamily="34" charset="0"/>
                <a:ea typeface="ArialUnicodeMS"/>
              </a:rPr>
              <a:t>La solidaridad se expresa concretamente en el servicio, que puede asumir formas muy diversas de hacerse cargo de los demás. </a:t>
            </a:r>
            <a:endParaRPr lang="es-ES" sz="3200" dirty="0">
              <a:highlight>
                <a:srgbClr val="00FF00"/>
              </a:highlight>
            </a:endParaRPr>
          </a:p>
        </p:txBody>
      </p:sp>
      <p:pic>
        <p:nvPicPr>
          <p:cNvPr id="2054" name="Picture 6" descr="Cáritas Diocesana de Tenerife lanza una campaña de emergencia para  canalizar la solidaridad ciudadana con los damnificados por el fenómeno  vulcanológico de La Palma – Cáritas Diocesana de Tenerife">
            <a:extLst>
              <a:ext uri="{FF2B5EF4-FFF2-40B4-BE49-F238E27FC236}">
                <a16:creationId xmlns:a16="http://schemas.microsoft.com/office/drawing/2014/main" id="{6C15BA40-7AF4-4D8C-9FE0-EAA4B07C87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12874" y="1584172"/>
            <a:ext cx="9481624" cy="530971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4"/>
          <a:stretch>
            <a:fillRect/>
          </a:stretch>
        </p:blipFill>
        <p:spPr>
          <a:xfrm>
            <a:off x="11027563" y="6007672"/>
            <a:ext cx="1164437" cy="1079086"/>
          </a:xfrm>
          <a:prstGeom prst="rect">
            <a:avLst/>
          </a:prstGeom>
        </p:spPr>
      </p:pic>
    </p:spTree>
    <p:extLst>
      <p:ext uri="{BB962C8B-B14F-4D97-AF65-F5344CB8AC3E}">
        <p14:creationId xmlns:p14="http://schemas.microsoft.com/office/powerpoint/2010/main" val="152043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22051-6CE5-4EC1-BFAF-7E3B24671565}"/>
              </a:ext>
            </a:extLst>
          </p:cNvPr>
          <p:cNvSpPr>
            <a:spLocks noGrp="1"/>
          </p:cNvSpPr>
          <p:nvPr>
            <p:ph type="title"/>
          </p:nvPr>
        </p:nvSpPr>
        <p:spPr>
          <a:xfrm>
            <a:off x="5486400" y="365760"/>
            <a:ext cx="6084091" cy="5978769"/>
          </a:xfrm>
        </p:spPr>
        <p:txBody>
          <a:bodyPr>
            <a:noAutofit/>
          </a:bodyPr>
          <a:lstStyle/>
          <a:p>
            <a:r>
              <a:rPr lang="es-ES" sz="3600" b="1" dirty="0">
                <a:effectLst/>
                <a:highlight>
                  <a:srgbClr val="00FF00"/>
                </a:highlight>
                <a:latin typeface="Calibri" panose="020F0502020204030204" pitchFamily="34" charset="0"/>
                <a:ea typeface="Calibri" panose="020F0502020204030204" pitchFamily="34" charset="0"/>
              </a:rPr>
              <a:t>La propiedad privada es un derecho secundario y ha de tener siempre una función social. </a:t>
            </a:r>
            <a:br>
              <a:rPr lang="es-ES" sz="3600" b="1" dirty="0">
                <a:effectLst/>
                <a:highlight>
                  <a:srgbClr val="00FF00"/>
                </a:highlight>
                <a:latin typeface="Calibri" panose="020F0502020204030204" pitchFamily="34" charset="0"/>
                <a:ea typeface="Calibri" panose="020F0502020204030204" pitchFamily="34" charset="0"/>
              </a:rPr>
            </a:br>
            <a:r>
              <a:rPr lang="es-ES" sz="3600" b="1" dirty="0">
                <a:effectLst/>
                <a:highlight>
                  <a:srgbClr val="00FF00"/>
                </a:highlight>
                <a:latin typeface="Calibri" panose="020F0502020204030204" pitchFamily="34" charset="0"/>
                <a:ea typeface="Calibri" panose="020F0502020204030204" pitchFamily="34" charset="0"/>
              </a:rPr>
              <a:t>Como decía </a:t>
            </a:r>
            <a:r>
              <a:rPr lang="es-ES" sz="3600" b="1" dirty="0">
                <a:solidFill>
                  <a:srgbClr val="000000"/>
                </a:solidFill>
                <a:effectLst/>
                <a:highlight>
                  <a:srgbClr val="00FF00"/>
                </a:highlight>
                <a:latin typeface="Calibri" panose="020F0502020204030204" pitchFamily="34" charset="0"/>
                <a:ea typeface="ArialUnicodeMS"/>
              </a:rPr>
              <a:t>san Gregorio Magno: «Cuando damos a los pobres las cosas indispensables no les damos nuestras cosas, sino que les devolvemos lo que es suyo» </a:t>
            </a:r>
            <a:endParaRPr lang="es-ES" sz="3600" dirty="0">
              <a:highlight>
                <a:srgbClr val="00FF00"/>
              </a:highlight>
            </a:endParaRPr>
          </a:p>
        </p:txBody>
      </p:sp>
      <p:pic>
        <p:nvPicPr>
          <p:cNvPr id="3074" name="Picture 2" descr="Cartel en vinilo adhesivo o PVC Prohibido el paso Propiedad Privada">
            <a:extLst>
              <a:ext uri="{FF2B5EF4-FFF2-40B4-BE49-F238E27FC236}">
                <a16:creationId xmlns:a16="http://schemas.microsoft.com/office/drawing/2014/main" id="{3957BE42-4476-48EF-9C68-EA841E3B31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57" y="106582"/>
            <a:ext cx="4965895" cy="67514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0889725" y="5952697"/>
            <a:ext cx="1164437" cy="1079086"/>
          </a:xfrm>
          <a:prstGeom prst="rect">
            <a:avLst/>
          </a:prstGeom>
        </p:spPr>
      </p:pic>
    </p:spTree>
    <p:extLst>
      <p:ext uri="{BB962C8B-B14F-4D97-AF65-F5344CB8AC3E}">
        <p14:creationId xmlns:p14="http://schemas.microsoft.com/office/powerpoint/2010/main" val="188584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C53D3-3390-459E-9C12-54E73989CCE7}"/>
              </a:ext>
            </a:extLst>
          </p:cNvPr>
          <p:cNvSpPr>
            <a:spLocks noGrp="1"/>
          </p:cNvSpPr>
          <p:nvPr>
            <p:ph type="title"/>
          </p:nvPr>
        </p:nvSpPr>
        <p:spPr>
          <a:xfrm>
            <a:off x="6206020" y="2013432"/>
            <a:ext cx="5332506" cy="2831136"/>
          </a:xfrm>
        </p:spPr>
        <p:txBody>
          <a:bodyPr>
            <a:normAutofit/>
          </a:bodyPr>
          <a:lstStyle/>
          <a:p>
            <a:r>
              <a:rPr lang="es-ES" sz="6000" dirty="0">
                <a:solidFill>
                  <a:srgbClr val="FFFFFF"/>
                </a:solidFill>
              </a:rPr>
              <a:t>Frases a destacar</a:t>
            </a:r>
          </a:p>
        </p:txBody>
      </p:sp>
      <p:pic>
        <p:nvPicPr>
          <p:cNvPr id="5" name="Picture 4" descr="Burbujas de conversación vacías">
            <a:extLst>
              <a:ext uri="{FF2B5EF4-FFF2-40B4-BE49-F238E27FC236}">
                <a16:creationId xmlns:a16="http://schemas.microsoft.com/office/drawing/2014/main" id="{28743030-B8AE-4D11-B1DB-37EB43D50CF5}"/>
              </a:ext>
            </a:extLst>
          </p:cNvPr>
          <p:cNvPicPr>
            <a:picLocks noChangeAspect="1"/>
          </p:cNvPicPr>
          <p:nvPr/>
        </p:nvPicPr>
        <p:blipFill rotWithShape="1">
          <a:blip r:embed="rId2"/>
          <a:srcRect l="25116" r="16621" b="-1"/>
          <a:stretch/>
        </p:blipFill>
        <p:spPr>
          <a:xfrm>
            <a:off x="-1" y="10"/>
            <a:ext cx="5985983" cy="6857990"/>
          </a:xfrm>
          <a:prstGeom prst="rect">
            <a:avLst/>
          </a:prstGeom>
        </p:spPr>
      </p:pic>
      <p:pic>
        <p:nvPicPr>
          <p:cNvPr id="10" name="Imagen 9">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1024515" y="5799851"/>
            <a:ext cx="1164437" cy="1079086"/>
          </a:xfrm>
          <a:prstGeom prst="rect">
            <a:avLst/>
          </a:prstGeom>
        </p:spPr>
      </p:pic>
    </p:spTree>
    <p:extLst>
      <p:ext uri="{BB962C8B-B14F-4D97-AF65-F5344CB8AC3E}">
        <p14:creationId xmlns:p14="http://schemas.microsoft.com/office/powerpoint/2010/main" val="389033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B0146EB-9EAA-B54D-9E01-377A06C4ADC1}"/>
              </a:ext>
            </a:extLst>
          </p:cNvPr>
          <p:cNvSpPr>
            <a:spLocks noGrp="1"/>
          </p:cNvSpPr>
          <p:nvPr>
            <p:ph type="title"/>
          </p:nvPr>
        </p:nvSpPr>
        <p:spPr>
          <a:xfrm>
            <a:off x="300251" y="4718462"/>
            <a:ext cx="8447964" cy="1630522"/>
          </a:xfrm>
        </p:spPr>
        <p:txBody>
          <a:bodyPr vert="horz" lIns="91440" tIns="45720" rIns="91440" bIns="45720" rtlCol="0" anchor="b">
            <a:normAutofit fontScale="90000"/>
          </a:bodyPr>
          <a:lstStyle/>
          <a:p>
            <a:pPr>
              <a:lnSpc>
                <a:spcPct val="90000"/>
              </a:lnSpc>
            </a:pPr>
            <a:br>
              <a:rPr lang="en-US" sz="3800" dirty="0">
                <a:highlight>
                  <a:srgbClr val="C0C0C0"/>
                </a:highlight>
              </a:rPr>
            </a:br>
            <a:br>
              <a:rPr lang="en-US" sz="3800" dirty="0">
                <a:highlight>
                  <a:srgbClr val="C0C0C0"/>
                </a:highlight>
              </a:rPr>
            </a:br>
            <a:r>
              <a:rPr lang="en-US" sz="3800" dirty="0">
                <a:highlight>
                  <a:srgbClr val="C0C0C0"/>
                </a:highlight>
              </a:rPr>
              <a:t>LAS SOMBRAS</a:t>
            </a:r>
            <a:br>
              <a:rPr lang="en-US" sz="3800" dirty="0">
                <a:highlight>
                  <a:srgbClr val="C0C0C0"/>
                </a:highlight>
              </a:rPr>
            </a:br>
            <a:r>
              <a:rPr lang="en-US" sz="3800" dirty="0">
                <a:highlight>
                  <a:srgbClr val="C0C0C0"/>
                </a:highlight>
              </a:rPr>
              <a:t>DE UN MUNDO CERRADO</a:t>
            </a:r>
            <a:br>
              <a:rPr lang="en-US" sz="3800" dirty="0">
                <a:highlight>
                  <a:srgbClr val="C0C0C0"/>
                </a:highlight>
              </a:rPr>
            </a:br>
            <a:endParaRPr lang="en-US" sz="3800" dirty="0">
              <a:highlight>
                <a:srgbClr val="C0C0C0"/>
              </a:highlight>
            </a:endParaRPr>
          </a:p>
        </p:txBody>
      </p:sp>
      <p:pic>
        <p:nvPicPr>
          <p:cNvPr id="6146" name="Picture 2" descr="Bosque sombrío HD fondos de pantalla descarga gratuita | Wallpaperbetter">
            <a:extLst>
              <a:ext uri="{FF2B5EF4-FFF2-40B4-BE49-F238E27FC236}">
                <a16:creationId xmlns:a16="http://schemas.microsoft.com/office/drawing/2014/main" id="{CE00845D-27B5-7B4D-904B-E9364CA2B839}"/>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r="2" b="51776"/>
          <a:stretch/>
        </p:blipFill>
        <p:spPr bwMode="auto">
          <a:xfrm>
            <a:off x="635458" y="640080"/>
            <a:ext cx="5602986"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8C2FB32-0CF2-294D-930E-854CEA8E71BC}"/>
              </a:ext>
            </a:extLst>
          </p:cNvPr>
          <p:cNvPicPr>
            <a:picLocks noChangeAspect="1"/>
          </p:cNvPicPr>
          <p:nvPr/>
        </p:nvPicPr>
        <p:blipFill rotWithShape="1">
          <a:blip r:embed="rId8"/>
          <a:srcRect l="3688" r="8027" b="-2"/>
          <a:stretch/>
        </p:blipFill>
        <p:spPr>
          <a:xfrm>
            <a:off x="6389321" y="640080"/>
            <a:ext cx="3432201"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248881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7B672-C3B3-4634-9498-34AC80CF26C3}"/>
              </a:ext>
            </a:extLst>
          </p:cNvPr>
          <p:cNvSpPr>
            <a:spLocks noGrp="1"/>
          </p:cNvSpPr>
          <p:nvPr>
            <p:ph type="title"/>
          </p:nvPr>
        </p:nvSpPr>
        <p:spPr/>
        <p:txBody>
          <a:bodyPr>
            <a:normAutofit fontScale="90000"/>
          </a:bodyPr>
          <a:lstStyle/>
          <a:p>
            <a:r>
              <a:rPr lang="es-ES" sz="2800" b="1" i="1" dirty="0">
                <a:solidFill>
                  <a:srgbClr val="000000"/>
                </a:solidFill>
                <a:effectLst/>
                <a:latin typeface="Calibri" panose="020F0502020204030204" pitchFamily="34" charset="0"/>
                <a:ea typeface="ArialUnicodeMS"/>
                <a:cs typeface="Calibri" panose="020F0502020204030204" pitchFamily="34" charset="0"/>
              </a:rPr>
              <a:t>El amor al otro por ser quien es nos mueve a buscar lo mejor para su vida. Sólo en el cultivo de esta forma de relacionarnos haremos posibles la amistad social que no excluye a nadie y la fraternidad abierta a todos. (n. 94)</a:t>
            </a:r>
            <a:br>
              <a:rPr lang="es-ES" sz="1800" dirty="0">
                <a:effectLst/>
                <a:latin typeface="Calibri" panose="020F0502020204030204" pitchFamily="34" charset="0"/>
                <a:ea typeface="Calibri" panose="020F0502020204030204" pitchFamily="34" charset="0"/>
                <a:cs typeface="Times New Roman" panose="02020603050405020304" pitchFamily="18" charset="0"/>
              </a:rPr>
            </a:br>
            <a:endParaRPr lang="es-ES" dirty="0"/>
          </a:p>
        </p:txBody>
      </p:sp>
      <p:pic>
        <p:nvPicPr>
          <p:cNvPr id="4098" name="Picture 2" descr="Cuaresma: El Celam alienta a salir al encuentro de los descartados -  AICA.org">
            <a:extLst>
              <a:ext uri="{FF2B5EF4-FFF2-40B4-BE49-F238E27FC236}">
                <a16:creationId xmlns:a16="http://schemas.microsoft.com/office/drawing/2014/main" id="{3E3570AA-919F-44EB-881B-29D8ABE6E2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2708" y="1479896"/>
            <a:ext cx="9765841" cy="54360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1027563" y="5836873"/>
            <a:ext cx="1164437" cy="1079086"/>
          </a:xfrm>
          <a:prstGeom prst="rect">
            <a:avLst/>
          </a:prstGeom>
        </p:spPr>
      </p:pic>
    </p:spTree>
    <p:extLst>
      <p:ext uri="{BB962C8B-B14F-4D97-AF65-F5344CB8AC3E}">
        <p14:creationId xmlns:p14="http://schemas.microsoft.com/office/powerpoint/2010/main" val="2548594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8EC11-1566-424E-97A4-53D90E70991B}"/>
              </a:ext>
            </a:extLst>
          </p:cNvPr>
          <p:cNvSpPr>
            <a:spLocks noGrp="1"/>
          </p:cNvSpPr>
          <p:nvPr>
            <p:ph type="title"/>
          </p:nvPr>
        </p:nvSpPr>
        <p:spPr>
          <a:xfrm>
            <a:off x="316089" y="744909"/>
            <a:ext cx="6084711" cy="5667180"/>
          </a:xfrm>
        </p:spPr>
        <p:txBody>
          <a:bodyPr vert="horz" lIns="91440" tIns="45720" rIns="91440" bIns="45720" rtlCol="0" anchor="b">
            <a:noAutofit/>
          </a:bodyPr>
          <a:lstStyle/>
          <a:p>
            <a:pPr>
              <a:lnSpc>
                <a:spcPct val="90000"/>
              </a:lnSpc>
            </a:pPr>
            <a:r>
              <a:rPr lang="es-ES_tradnl" sz="3400" b="1" i="1" dirty="0">
                <a:effectLst/>
              </a:rPr>
              <a:t>El futuro no es monocromático, sino que es posible si nos animamos a mirarlo en la variedad y en la diversidad de lo que cada uno puede aportar. ¡Cuánto necesita aprender nuestra familia humana a vivir juntos en armonía y paz sin necesidad de que tengamos que ser todos igualitos! </a:t>
            </a:r>
            <a:endParaRPr lang="es-ES_tradnl" sz="3400" b="1" dirty="0"/>
          </a:p>
        </p:txBody>
      </p:sp>
      <p:pic>
        <p:nvPicPr>
          <p:cNvPr id="5124" name="Picture 4" descr="10 Características de la Diversidad Cultural">
            <a:extLst>
              <a:ext uri="{FF2B5EF4-FFF2-40B4-BE49-F238E27FC236}">
                <a16:creationId xmlns:a16="http://schemas.microsoft.com/office/drawing/2014/main" id="{8DAAB927-7ECA-4BC4-885F-6DABEDAF0B76}"/>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l="29768" r="18309"/>
          <a:stretch/>
        </p:blipFill>
        <p:spPr bwMode="auto">
          <a:xfrm>
            <a:off x="6671775" y="891938"/>
            <a:ext cx="5046291" cy="5046291"/>
          </a:xfrm>
          <a:custGeom>
            <a:avLst/>
            <a:gdLst/>
            <a:ahLst/>
            <a:cxnLst/>
            <a:rect l="l" t="t" r="r" b="b"/>
            <a:pathLst>
              <a:path w="4800600" h="4800600">
                <a:moveTo>
                  <a:pt x="2400300" y="0"/>
                </a:moveTo>
                <a:cubicBezTo>
                  <a:pt x="3725949" y="0"/>
                  <a:pt x="4800600" y="1074651"/>
                  <a:pt x="4800600" y="2400300"/>
                </a:cubicBezTo>
                <a:cubicBezTo>
                  <a:pt x="4800600" y="3725949"/>
                  <a:pt x="3725949" y="4800600"/>
                  <a:pt x="2400300" y="4800600"/>
                </a:cubicBezTo>
                <a:cubicBezTo>
                  <a:pt x="1074651" y="4800600"/>
                  <a:pt x="0" y="3725949"/>
                  <a:pt x="0" y="2400300"/>
                </a:cubicBezTo>
                <a:cubicBezTo>
                  <a:pt x="0" y="1074651"/>
                  <a:pt x="1074651" y="0"/>
                  <a:pt x="2400300"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1000203" y="5813193"/>
            <a:ext cx="1164437" cy="1079086"/>
          </a:xfrm>
          <a:prstGeom prst="rect">
            <a:avLst/>
          </a:prstGeom>
        </p:spPr>
      </p:pic>
    </p:spTree>
    <p:extLst>
      <p:ext uri="{BB962C8B-B14F-4D97-AF65-F5344CB8AC3E}">
        <p14:creationId xmlns:p14="http://schemas.microsoft.com/office/powerpoint/2010/main" val="429125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367069-A3F3-4149-BF2D-83CEDE3938E6}"/>
              </a:ext>
            </a:extLst>
          </p:cNvPr>
          <p:cNvSpPr>
            <a:spLocks noGrp="1"/>
          </p:cNvSpPr>
          <p:nvPr>
            <p:ph type="title"/>
          </p:nvPr>
        </p:nvSpPr>
        <p:spPr>
          <a:xfrm>
            <a:off x="5661997" y="2084720"/>
            <a:ext cx="5367527" cy="2833528"/>
          </a:xfrm>
        </p:spPr>
        <p:txBody>
          <a:bodyPr vert="horz" lIns="91440" tIns="45720" rIns="91440" bIns="45720" rtlCol="0" anchor="b">
            <a:normAutofit fontScale="90000"/>
          </a:bodyPr>
          <a:lstStyle/>
          <a:p>
            <a:pPr>
              <a:lnSpc>
                <a:spcPct val="90000"/>
              </a:lnSpc>
            </a:pPr>
            <a:r>
              <a:rPr lang="es-ES" sz="2800" b="1" i="1" dirty="0">
                <a:effectLst/>
              </a:rPr>
              <a:t>El deseo y la búsqueda del bien de los demás y de toda la humanidad implican también procurar una maduración de las personas y de las sociedades en los distintos valores morales que lleven a un desarrollo humano integral. (n. 112)</a:t>
            </a:r>
            <a:br>
              <a:rPr lang="es-ES" sz="2400" dirty="0">
                <a:effectLst/>
              </a:rPr>
            </a:br>
            <a:endParaRPr lang="es-ES" sz="2400" dirty="0"/>
          </a:p>
        </p:txBody>
      </p:sp>
      <p:pic>
        <p:nvPicPr>
          <p:cNvPr id="6146" name="Picture 2" descr="Por que formar en valores | Flowchart">
            <a:extLst>
              <a:ext uri="{FF2B5EF4-FFF2-40B4-BE49-F238E27FC236}">
                <a16:creationId xmlns:a16="http://schemas.microsoft.com/office/drawing/2014/main" id="{5BFC8118-79C7-4DE4-8E57-E64A2C98E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61474" y="1794934"/>
            <a:ext cx="4813808" cy="302542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0928553" y="5720090"/>
            <a:ext cx="1164437" cy="1079086"/>
          </a:xfrm>
          <a:prstGeom prst="rect">
            <a:avLst/>
          </a:prstGeom>
        </p:spPr>
      </p:pic>
    </p:spTree>
    <p:extLst>
      <p:ext uri="{BB962C8B-B14F-4D97-AF65-F5344CB8AC3E}">
        <p14:creationId xmlns:p14="http://schemas.microsoft.com/office/powerpoint/2010/main" val="227112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68DB6E-85A5-4331-8B8D-929BC9718CF3}"/>
              </a:ext>
            </a:extLst>
          </p:cNvPr>
          <p:cNvSpPr>
            <a:spLocks noGrp="1"/>
          </p:cNvSpPr>
          <p:nvPr>
            <p:ph type="title"/>
          </p:nvPr>
        </p:nvSpPr>
        <p:spPr>
          <a:xfrm>
            <a:off x="6434327" y="744909"/>
            <a:ext cx="5227789" cy="5318266"/>
          </a:xfrm>
        </p:spPr>
        <p:txBody>
          <a:bodyPr vert="horz" lIns="91440" tIns="45720" rIns="91440" bIns="45720" rtlCol="0" anchor="b">
            <a:normAutofit fontScale="90000"/>
          </a:bodyPr>
          <a:lstStyle/>
          <a:p>
            <a:pPr>
              <a:lnSpc>
                <a:spcPct val="90000"/>
              </a:lnSpc>
            </a:pPr>
            <a:r>
              <a:rPr lang="en-US" sz="3600" b="1" i="1" dirty="0">
                <a:solidFill>
                  <a:srgbClr val="FFFFFF"/>
                </a:solidFill>
                <a:effectLst/>
              </a:rPr>
              <a:t>La </a:t>
            </a:r>
            <a:r>
              <a:rPr lang="en-US" sz="3600" b="1" i="1" dirty="0" err="1">
                <a:solidFill>
                  <a:srgbClr val="FFFFFF"/>
                </a:solidFill>
                <a:effectLst/>
              </a:rPr>
              <a:t>libertad</a:t>
            </a:r>
            <a:r>
              <a:rPr lang="en-US" sz="3600" b="1" i="1" dirty="0">
                <a:solidFill>
                  <a:srgbClr val="FFFFFF"/>
                </a:solidFill>
                <a:effectLst/>
              </a:rPr>
              <a:t> de </a:t>
            </a:r>
            <a:r>
              <a:rPr lang="en-US" sz="3600" b="1" i="1" dirty="0" err="1">
                <a:solidFill>
                  <a:srgbClr val="FFFFFF"/>
                </a:solidFill>
                <a:effectLst/>
              </a:rPr>
              <a:t>empresa</a:t>
            </a:r>
            <a:r>
              <a:rPr lang="en-US" sz="3600" b="1" i="1" dirty="0">
                <a:solidFill>
                  <a:srgbClr val="FFFFFF"/>
                </a:solidFill>
                <a:effectLst/>
              </a:rPr>
              <a:t> o de mercado no </a:t>
            </a:r>
            <a:r>
              <a:rPr lang="en-US" sz="3600" b="1" i="1" dirty="0" err="1">
                <a:solidFill>
                  <a:srgbClr val="FFFFFF"/>
                </a:solidFill>
                <a:effectLst/>
              </a:rPr>
              <a:t>puede</a:t>
            </a:r>
            <a:r>
              <a:rPr lang="en-US" sz="3600" b="1" i="1" dirty="0">
                <a:solidFill>
                  <a:srgbClr val="FFFFFF"/>
                </a:solidFill>
                <a:effectLst/>
              </a:rPr>
              <a:t> </a:t>
            </a:r>
            <a:r>
              <a:rPr lang="en-US" sz="3600" b="1" i="1" dirty="0" err="1">
                <a:solidFill>
                  <a:srgbClr val="FFFFFF"/>
                </a:solidFill>
                <a:effectLst/>
              </a:rPr>
              <a:t>estar</a:t>
            </a:r>
            <a:r>
              <a:rPr lang="en-US" sz="3600" b="1" i="1" dirty="0">
                <a:solidFill>
                  <a:srgbClr val="FFFFFF"/>
                </a:solidFill>
                <a:effectLst/>
              </a:rPr>
              <a:t> por </a:t>
            </a:r>
            <a:r>
              <a:rPr lang="en-US" sz="3600" b="1" i="1" dirty="0" err="1">
                <a:solidFill>
                  <a:srgbClr val="FFFFFF"/>
                </a:solidFill>
                <a:effectLst/>
              </a:rPr>
              <a:t>encima</a:t>
            </a:r>
            <a:r>
              <a:rPr lang="en-US" sz="3600" b="1" i="1" dirty="0">
                <a:solidFill>
                  <a:srgbClr val="FFFFFF"/>
                </a:solidFill>
                <a:effectLst/>
              </a:rPr>
              <a:t> de los derechos de los pueblos, </a:t>
            </a:r>
            <a:r>
              <a:rPr lang="en-US" sz="3600" b="1" i="1" dirty="0" err="1">
                <a:solidFill>
                  <a:srgbClr val="FFFFFF"/>
                </a:solidFill>
                <a:effectLst/>
              </a:rPr>
              <a:t>ni</a:t>
            </a:r>
            <a:r>
              <a:rPr lang="en-US" sz="3600" b="1" i="1" dirty="0">
                <a:solidFill>
                  <a:srgbClr val="FFFFFF"/>
                </a:solidFill>
                <a:effectLst/>
              </a:rPr>
              <a:t> de la </a:t>
            </a:r>
            <a:r>
              <a:rPr lang="en-US" sz="3600" b="1" i="1" dirty="0" err="1">
                <a:solidFill>
                  <a:srgbClr val="FFFFFF"/>
                </a:solidFill>
                <a:effectLst/>
              </a:rPr>
              <a:t>dignidad</a:t>
            </a:r>
            <a:r>
              <a:rPr lang="en-US" sz="3600" b="1" i="1" dirty="0">
                <a:solidFill>
                  <a:srgbClr val="FFFFFF"/>
                </a:solidFill>
                <a:effectLst/>
              </a:rPr>
              <a:t> de los </a:t>
            </a:r>
            <a:r>
              <a:rPr lang="es-ES" sz="3600" b="1" i="1" dirty="0">
                <a:solidFill>
                  <a:srgbClr val="FFFFFF"/>
                </a:solidFill>
                <a:effectLst/>
              </a:rPr>
              <a:t>pobres</a:t>
            </a:r>
            <a:r>
              <a:rPr lang="en-US" sz="3600" b="1" i="1" dirty="0">
                <a:solidFill>
                  <a:srgbClr val="FFFFFF"/>
                </a:solidFill>
                <a:effectLst/>
              </a:rPr>
              <a:t>, </a:t>
            </a:r>
            <a:r>
              <a:rPr lang="en-US" sz="3600" b="1" i="1" dirty="0" err="1">
                <a:solidFill>
                  <a:srgbClr val="FFFFFF"/>
                </a:solidFill>
                <a:effectLst/>
              </a:rPr>
              <a:t>ni</a:t>
            </a:r>
            <a:r>
              <a:rPr lang="en-US" sz="3600" b="1" i="1" dirty="0">
                <a:solidFill>
                  <a:srgbClr val="FFFFFF"/>
                </a:solidFill>
                <a:effectLst/>
              </a:rPr>
              <a:t> </a:t>
            </a:r>
            <a:r>
              <a:rPr lang="en-US" sz="3600" b="1" i="1" dirty="0" err="1">
                <a:solidFill>
                  <a:srgbClr val="FFFFFF"/>
                </a:solidFill>
                <a:effectLst/>
              </a:rPr>
              <a:t>tampoco</a:t>
            </a:r>
            <a:r>
              <a:rPr lang="en-US" sz="3600" b="1" i="1" dirty="0">
                <a:solidFill>
                  <a:srgbClr val="FFFFFF"/>
                </a:solidFill>
                <a:effectLst/>
              </a:rPr>
              <a:t> del </a:t>
            </a:r>
            <a:r>
              <a:rPr lang="en-US" sz="3600" b="1" i="1" dirty="0" err="1">
                <a:solidFill>
                  <a:srgbClr val="FFFFFF"/>
                </a:solidFill>
                <a:effectLst/>
              </a:rPr>
              <a:t>respeto</a:t>
            </a:r>
            <a:r>
              <a:rPr lang="en-US" sz="3600" b="1" i="1" dirty="0">
                <a:solidFill>
                  <a:srgbClr val="FFFFFF"/>
                </a:solidFill>
                <a:effectLst/>
              </a:rPr>
              <a:t> al medio </a:t>
            </a:r>
            <a:r>
              <a:rPr lang="en-US" sz="3600" b="1" i="1" dirty="0" err="1">
                <a:solidFill>
                  <a:srgbClr val="FFFFFF"/>
                </a:solidFill>
                <a:effectLst/>
              </a:rPr>
              <a:t>ambiente</a:t>
            </a:r>
            <a:r>
              <a:rPr lang="en-US" sz="3600" b="1" i="1" dirty="0">
                <a:solidFill>
                  <a:srgbClr val="FFFFFF"/>
                </a:solidFill>
                <a:effectLst/>
              </a:rPr>
              <a:t>, </a:t>
            </a:r>
            <a:r>
              <a:rPr lang="en-US" sz="3600" b="1" i="1" dirty="0" err="1">
                <a:solidFill>
                  <a:srgbClr val="FFFFFF"/>
                </a:solidFill>
                <a:effectLst/>
              </a:rPr>
              <a:t>puesto</a:t>
            </a:r>
            <a:r>
              <a:rPr lang="en-US" sz="3600" b="1" i="1" dirty="0">
                <a:solidFill>
                  <a:srgbClr val="FFFFFF"/>
                </a:solidFill>
                <a:effectLst/>
              </a:rPr>
              <a:t> que «</a:t>
            </a:r>
            <a:r>
              <a:rPr lang="en-US" sz="3600" b="1" i="1" dirty="0" err="1">
                <a:solidFill>
                  <a:srgbClr val="FFFFFF"/>
                </a:solidFill>
                <a:effectLst/>
              </a:rPr>
              <a:t>quien</a:t>
            </a:r>
            <a:r>
              <a:rPr lang="en-US" sz="3600" b="1" i="1" dirty="0">
                <a:solidFill>
                  <a:srgbClr val="FFFFFF"/>
                </a:solidFill>
                <a:effectLst/>
              </a:rPr>
              <a:t> se </a:t>
            </a:r>
            <a:r>
              <a:rPr lang="en-US" sz="3600" b="1" i="1" dirty="0" err="1">
                <a:solidFill>
                  <a:srgbClr val="FFFFFF"/>
                </a:solidFill>
                <a:effectLst/>
              </a:rPr>
              <a:t>apropia</a:t>
            </a:r>
            <a:r>
              <a:rPr lang="en-US" sz="3600" b="1" i="1" dirty="0">
                <a:solidFill>
                  <a:srgbClr val="FFFFFF"/>
                </a:solidFill>
                <a:effectLst/>
              </a:rPr>
              <a:t> algo es </a:t>
            </a:r>
            <a:r>
              <a:rPr lang="en-US" sz="3600" b="1" i="1" dirty="0" err="1">
                <a:solidFill>
                  <a:srgbClr val="FFFFFF"/>
                </a:solidFill>
                <a:effectLst/>
              </a:rPr>
              <a:t>sólo</a:t>
            </a:r>
            <a:r>
              <a:rPr lang="en-US" sz="3600" b="1" i="1" dirty="0">
                <a:solidFill>
                  <a:srgbClr val="FFFFFF"/>
                </a:solidFill>
                <a:effectLst/>
              </a:rPr>
              <a:t> para </a:t>
            </a:r>
            <a:r>
              <a:rPr lang="en-US" sz="3600" b="1" i="1" dirty="0" err="1">
                <a:solidFill>
                  <a:srgbClr val="FFFFFF"/>
                </a:solidFill>
                <a:effectLst/>
              </a:rPr>
              <a:t>administrarlo</a:t>
            </a:r>
            <a:r>
              <a:rPr lang="en-US" sz="3600" b="1" i="1" dirty="0">
                <a:solidFill>
                  <a:srgbClr val="FFFFFF"/>
                </a:solidFill>
                <a:effectLst/>
              </a:rPr>
              <a:t> </a:t>
            </a:r>
            <a:r>
              <a:rPr lang="en-US" sz="3600" b="1" i="1" dirty="0" err="1">
                <a:solidFill>
                  <a:srgbClr val="FFFFFF"/>
                </a:solidFill>
                <a:effectLst/>
              </a:rPr>
              <a:t>en</a:t>
            </a:r>
            <a:r>
              <a:rPr lang="en-US" sz="3600" b="1" i="1" dirty="0">
                <a:solidFill>
                  <a:srgbClr val="FFFFFF"/>
                </a:solidFill>
                <a:effectLst/>
              </a:rPr>
              <a:t> bien de </a:t>
            </a:r>
            <a:r>
              <a:rPr lang="en-US" sz="3600" b="1" i="1" dirty="0" err="1">
                <a:solidFill>
                  <a:srgbClr val="FFFFFF"/>
                </a:solidFill>
                <a:effectLst/>
              </a:rPr>
              <a:t>todos</a:t>
            </a:r>
            <a:r>
              <a:rPr lang="en-US" sz="3600" b="1" i="1" dirty="0">
                <a:solidFill>
                  <a:srgbClr val="FFFFFF"/>
                </a:solidFill>
                <a:effectLst/>
              </a:rPr>
              <a:t>». (n. 122)</a:t>
            </a:r>
            <a:br>
              <a:rPr lang="en-US" sz="2400" dirty="0">
                <a:solidFill>
                  <a:srgbClr val="FFFFFF"/>
                </a:solidFill>
                <a:effectLst/>
              </a:rPr>
            </a:br>
            <a:endParaRPr lang="en-US" sz="2400" dirty="0">
              <a:solidFill>
                <a:srgbClr val="FFFFFF"/>
              </a:solidFill>
            </a:endParaRPr>
          </a:p>
        </p:txBody>
      </p:sp>
      <p:pic>
        <p:nvPicPr>
          <p:cNvPr id="7170" name="Picture 2" descr="HACIA UN NUEVO PENSAMIENTO ECONÓMICO LATINOAMERICANO">
            <a:extLst>
              <a:ext uri="{FF2B5EF4-FFF2-40B4-BE49-F238E27FC236}">
                <a16:creationId xmlns:a16="http://schemas.microsoft.com/office/drawing/2014/main" id="{39B509DE-4F05-4126-BB6A-DC37629812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500"/>
          <a:stretch/>
        </p:blipFill>
        <p:spPr bwMode="auto">
          <a:xfrm>
            <a:off x="637742" y="567942"/>
            <a:ext cx="4817466" cy="571686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0931856" y="5778914"/>
            <a:ext cx="1164437" cy="1079086"/>
          </a:xfrm>
          <a:prstGeom prst="rect">
            <a:avLst/>
          </a:prstGeom>
        </p:spPr>
      </p:pic>
    </p:spTree>
    <p:extLst>
      <p:ext uri="{BB962C8B-B14F-4D97-AF65-F5344CB8AC3E}">
        <p14:creationId xmlns:p14="http://schemas.microsoft.com/office/powerpoint/2010/main" val="3700028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6C031-E75C-4C31-ACD6-7534E2C47AA8}"/>
              </a:ext>
            </a:extLst>
          </p:cNvPr>
          <p:cNvSpPr>
            <a:spLocks noGrp="1"/>
          </p:cNvSpPr>
          <p:nvPr>
            <p:ph type="title"/>
          </p:nvPr>
        </p:nvSpPr>
        <p:spPr>
          <a:xfrm>
            <a:off x="274220" y="450166"/>
            <a:ext cx="3920648" cy="5697415"/>
          </a:xfrm>
        </p:spPr>
        <p:txBody>
          <a:bodyPr vert="horz" lIns="91440" tIns="45720" rIns="91440" bIns="45720" rtlCol="0" anchor="b">
            <a:normAutofit fontScale="90000"/>
          </a:bodyPr>
          <a:lstStyle/>
          <a:p>
            <a:pPr>
              <a:lnSpc>
                <a:spcPct val="90000"/>
              </a:lnSpc>
            </a:pPr>
            <a:r>
              <a:rPr lang="es-ES" sz="4000" b="1" i="1" dirty="0">
                <a:effectLst/>
              </a:rPr>
              <a:t>Es posible aceptar el desafío de soñar y pensar en otra humanidad. </a:t>
            </a:r>
            <a:br>
              <a:rPr lang="es-ES" sz="4000" b="1" i="1" dirty="0">
                <a:effectLst/>
              </a:rPr>
            </a:br>
            <a:br>
              <a:rPr lang="es-ES" sz="4000" b="1" i="1" dirty="0">
                <a:effectLst/>
              </a:rPr>
            </a:br>
            <a:r>
              <a:rPr lang="es-ES" sz="4000" b="1" i="1" dirty="0">
                <a:effectLst/>
              </a:rPr>
              <a:t>Es posible anhelar un planeta que asegure tierra, techo y trabajo para todos. </a:t>
            </a:r>
            <a:endParaRPr lang="es-ES" sz="4000" b="1" dirty="0"/>
          </a:p>
        </p:txBody>
      </p:sp>
      <p:pic>
        <p:nvPicPr>
          <p:cNvPr id="4" name="Picture 6" descr="Si quieres, tú también puedes celebrar la Navidad siendo como eres, siendo  quien eres y no otro ni mejor, pues el Infinito de Dios está eternamente  encarnado. - ppt descargar">
            <a:extLst>
              <a:ext uri="{FF2B5EF4-FFF2-40B4-BE49-F238E27FC236}">
                <a16:creationId xmlns:a16="http://schemas.microsoft.com/office/drawing/2014/main" id="{A74EEB9A-F7A6-419B-92A5-750083F0E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16" t="20333" r="12807" b="20363"/>
          <a:stretch/>
        </p:blipFill>
        <p:spPr bwMode="auto">
          <a:xfrm>
            <a:off x="4123873" y="1038106"/>
            <a:ext cx="7991513" cy="474081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86D3C3F2-10C0-40B9-9221-A25217F9A64A}"/>
              </a:ext>
            </a:extLst>
          </p:cNvPr>
          <p:cNvPicPr>
            <a:picLocks noChangeAspect="1"/>
          </p:cNvPicPr>
          <p:nvPr/>
        </p:nvPicPr>
        <p:blipFill>
          <a:blip r:embed="rId3"/>
          <a:stretch>
            <a:fillRect/>
          </a:stretch>
        </p:blipFill>
        <p:spPr>
          <a:xfrm>
            <a:off x="10957863" y="5807862"/>
            <a:ext cx="1164437" cy="1079086"/>
          </a:xfrm>
          <a:prstGeom prst="rect">
            <a:avLst/>
          </a:prstGeom>
        </p:spPr>
      </p:pic>
    </p:spTree>
    <p:extLst>
      <p:ext uri="{BB962C8B-B14F-4D97-AF65-F5344CB8AC3E}">
        <p14:creationId xmlns:p14="http://schemas.microsoft.com/office/powerpoint/2010/main" val="2238544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5" name="Imagen 14">
            <a:extLst>
              <a:ext uri="{FF2B5EF4-FFF2-40B4-BE49-F238E27FC236}">
                <a16:creationId xmlns:a16="http://schemas.microsoft.com/office/drawing/2014/main" id="{6E616A20-6AD7-466B-A630-1EB7BD5B8CDE}"/>
              </a:ext>
            </a:extLst>
          </p:cNvPr>
          <p:cNvPicPr>
            <a:picLocks noChangeAspect="1"/>
          </p:cNvPicPr>
          <p:nvPr/>
        </p:nvPicPr>
        <p:blipFill rotWithShape="1">
          <a:blip r:embed="rId2"/>
          <a:srcRect l="-1584" t="3000" r="22368" b="-3000"/>
          <a:stretch/>
        </p:blipFill>
        <p:spPr>
          <a:xfrm>
            <a:off x="4068875" y="10"/>
            <a:ext cx="7243572" cy="6857990"/>
          </a:xfrm>
          <a:prstGeom prst="rect">
            <a:avLst/>
          </a:prstGeom>
        </p:spPr>
      </p:pic>
      <p:sp>
        <p:nvSpPr>
          <p:cNvPr id="22" name="Rectangle 2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62FA8472-5815-4714-B96A-8126E1124242}"/>
              </a:ext>
            </a:extLst>
          </p:cNvPr>
          <p:cNvSpPr>
            <a:spLocks noGrp="1"/>
          </p:cNvSpPr>
          <p:nvPr>
            <p:ph type="ctrTitle"/>
          </p:nvPr>
        </p:nvSpPr>
        <p:spPr>
          <a:xfrm>
            <a:off x="477981" y="1122363"/>
            <a:ext cx="4023360" cy="3204134"/>
          </a:xfrm>
        </p:spPr>
        <p:txBody>
          <a:bodyPr vert="horz" lIns="91440" tIns="45720" rIns="91440" bIns="45720" rtlCol="0" anchor="b">
            <a:normAutofit/>
          </a:bodyPr>
          <a:lstStyle/>
          <a:p>
            <a:r>
              <a:rPr kumimoji="0" lang="en-US" sz="4800" b="1" i="0" u="none" strike="noStrike" cap="none" spc="0" normalizeH="0" baseline="0" noProof="0" dirty="0">
                <a:ln>
                  <a:noFill/>
                </a:ln>
                <a:effectLst/>
                <a:uLnTx/>
                <a:uFillTx/>
              </a:rPr>
              <a:t>Un </a:t>
            </a:r>
            <a:r>
              <a:rPr kumimoji="0" lang="en-US" sz="4800" b="1" i="0" u="none" strike="noStrike" cap="none" spc="0" normalizeH="0" baseline="0" noProof="0" dirty="0" err="1">
                <a:ln>
                  <a:noFill/>
                </a:ln>
                <a:effectLst/>
                <a:uLnTx/>
                <a:uFillTx/>
              </a:rPr>
              <a:t>corazón</a:t>
            </a:r>
            <a:r>
              <a:rPr kumimoji="0" lang="en-US" sz="4800" b="1" i="0" u="none" strike="noStrike" cap="none" spc="0" normalizeH="0" baseline="0" noProof="0" dirty="0">
                <a:ln>
                  <a:noFill/>
                </a:ln>
                <a:effectLst/>
                <a:uLnTx/>
                <a:uFillTx/>
              </a:rPr>
              <a:t> </a:t>
            </a:r>
            <a:r>
              <a:rPr kumimoji="0" lang="en-US" sz="4800" b="1" i="0" u="none" strike="noStrike" cap="none" spc="0" normalizeH="0" baseline="0" noProof="0" dirty="0" err="1">
                <a:ln>
                  <a:noFill/>
                </a:ln>
                <a:effectLst/>
                <a:uLnTx/>
                <a:uFillTx/>
              </a:rPr>
              <a:t>abierto</a:t>
            </a:r>
            <a:r>
              <a:rPr kumimoji="0" lang="en-US" sz="4800" b="1" i="0" u="none" strike="noStrike" cap="none" spc="0" normalizeH="0" baseline="0" noProof="0" dirty="0">
                <a:ln>
                  <a:noFill/>
                </a:ln>
                <a:effectLst/>
                <a:uLnTx/>
                <a:uFillTx/>
              </a:rPr>
              <a:t> al </a:t>
            </a:r>
            <a:r>
              <a:rPr kumimoji="0" lang="en-US" sz="4800" b="1" i="0" u="none" strike="noStrike" cap="none" spc="0" normalizeH="0" baseline="0" noProof="0" dirty="0" err="1">
                <a:ln>
                  <a:noFill/>
                </a:ln>
                <a:effectLst/>
                <a:uLnTx/>
                <a:uFillTx/>
              </a:rPr>
              <a:t>mundo</a:t>
            </a:r>
            <a:r>
              <a:rPr kumimoji="0" lang="en-US" sz="4800" b="1" i="0" u="none" strike="noStrike" cap="none" spc="0" normalizeH="0" baseline="0" noProof="0" dirty="0">
                <a:ln>
                  <a:noFill/>
                </a:ln>
                <a:effectLst/>
                <a:uLnTx/>
                <a:uFillTx/>
              </a:rPr>
              <a:t> </a:t>
            </a:r>
            <a:r>
              <a:rPr kumimoji="0" lang="en-US" sz="4800" b="1" i="0" u="none" strike="noStrike" cap="none" spc="0" normalizeH="0" baseline="0" noProof="0" dirty="0" err="1">
                <a:ln>
                  <a:noFill/>
                </a:ln>
                <a:effectLst/>
                <a:uLnTx/>
                <a:uFillTx/>
              </a:rPr>
              <a:t>entero</a:t>
            </a:r>
            <a:endParaRPr lang="en-US" sz="4800" dirty="0"/>
          </a:p>
        </p:txBody>
      </p:sp>
      <p:sp>
        <p:nvSpPr>
          <p:cNvPr id="3" name="Subtítulo 2">
            <a:extLst>
              <a:ext uri="{FF2B5EF4-FFF2-40B4-BE49-F238E27FC236}">
                <a16:creationId xmlns:a16="http://schemas.microsoft.com/office/drawing/2014/main" id="{69AE2D38-12F1-43A2-BC59-89A2F2326620}"/>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marR="0" lvl="0" fontAlgn="auto">
              <a:spcAft>
                <a:spcPts val="0"/>
              </a:spcAft>
              <a:buClr>
                <a:srgbClr val="3B41B1"/>
              </a:buClr>
              <a:buSzTx/>
              <a:tabLst/>
              <a:defRPr/>
            </a:pPr>
            <a:r>
              <a:rPr kumimoji="0" lang="en-US" sz="2000" b="0" i="0" u="none" strike="noStrike" cap="none" spc="0" normalizeH="0" baseline="0" noProof="0">
                <a:ln>
                  <a:noFill/>
                </a:ln>
                <a:effectLst/>
                <a:uLnTx/>
                <a:uFillTx/>
              </a:rPr>
              <a:t>CAPÍTULO IV</a:t>
            </a:r>
          </a:p>
          <a:p>
            <a:endParaRPr lang="en-US" sz="200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9DBB7B22-A521-4B47-BE00-D89D515B7C4E}"/>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8183781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7BAC97D-3C03-4AB5-A6F4-0A5E6C76D376}"/>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3EDE2E71-499A-4EB9-949F-767620A8953C}"/>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975007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5" name="Imagen 4" descr="Mano de una persona&#10;&#10;Descripción generada automáticamente con confianza media">
            <a:extLst>
              <a:ext uri="{FF2B5EF4-FFF2-40B4-BE49-F238E27FC236}">
                <a16:creationId xmlns:a16="http://schemas.microsoft.com/office/drawing/2014/main" id="{0F2B5CD4-9D7C-4735-8074-D13A01841A8D}"/>
              </a:ext>
            </a:extLst>
          </p:cNvPr>
          <p:cNvPicPr>
            <a:picLocks noChangeAspect="1"/>
          </p:cNvPicPr>
          <p:nvPr/>
        </p:nvPicPr>
        <p:blipFill rotWithShape="1">
          <a:blip r:embed="rId2">
            <a:extLst>
              <a:ext uri="{28A0092B-C50C-407E-A947-70E740481C1C}">
                <a14:useLocalDpi xmlns:a14="http://schemas.microsoft.com/office/drawing/2010/main" val="0"/>
              </a:ext>
            </a:extLst>
          </a:blip>
          <a:srcRect r="6666"/>
          <a:stretch/>
        </p:blipFill>
        <p:spPr>
          <a:xfrm>
            <a:off x="20" y="10"/>
            <a:ext cx="12191981" cy="6857990"/>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7B21CAE2-6257-480A-B91E-7EB83AF4BED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4100" b="1">
                <a:solidFill>
                  <a:schemeClr val="bg1"/>
                </a:solidFill>
                <a:effectLst/>
              </a:rPr>
              <a:t>Ante los migrantes, debemos poner en práctica cuatro verbos: acoger, proteger, promover e integrar.</a:t>
            </a:r>
          </a:p>
        </p:txBody>
      </p:sp>
      <p:pic>
        <p:nvPicPr>
          <p:cNvPr id="4" name="Imagen 3">
            <a:extLst>
              <a:ext uri="{FF2B5EF4-FFF2-40B4-BE49-F238E27FC236}">
                <a16:creationId xmlns:a16="http://schemas.microsoft.com/office/drawing/2014/main" id="{418FC1F6-30A2-449A-819B-21331879E0CB}"/>
              </a:ext>
            </a:extLst>
          </p:cNvPr>
          <p:cNvPicPr>
            <a:picLocks noChangeAspect="1"/>
          </p:cNvPicPr>
          <p:nvPr/>
        </p:nvPicPr>
        <p:blipFill>
          <a:blip r:embed="rId3"/>
          <a:stretch>
            <a:fillRect/>
          </a:stretch>
        </p:blipFill>
        <p:spPr>
          <a:xfrm>
            <a:off x="8455" y="0"/>
            <a:ext cx="12175090" cy="6858000"/>
          </a:xfrm>
          <a:prstGeom prst="rect">
            <a:avLst/>
          </a:prstGeom>
        </p:spPr>
      </p:pic>
      <p:pic>
        <p:nvPicPr>
          <p:cNvPr id="9" name="Imagen 8">
            <a:extLst>
              <a:ext uri="{FF2B5EF4-FFF2-40B4-BE49-F238E27FC236}">
                <a16:creationId xmlns:a16="http://schemas.microsoft.com/office/drawing/2014/main" id="{3A5E1B81-C556-4477-B6B9-CAE249B455B9}"/>
              </a:ext>
            </a:extLst>
          </p:cNvPr>
          <p:cNvPicPr>
            <a:picLocks noChangeAspect="1"/>
          </p:cNvPicPr>
          <p:nvPr/>
        </p:nvPicPr>
        <p:blipFill>
          <a:blip r:embed="rId4"/>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597588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5" name="Imagen 4" descr="Un grupo de personas haciendo gestos con la mano en la cara&#10;&#10;Descripción generada automáticamente con confianza media">
            <a:extLst>
              <a:ext uri="{FF2B5EF4-FFF2-40B4-BE49-F238E27FC236}">
                <a16:creationId xmlns:a16="http://schemas.microsoft.com/office/drawing/2014/main" id="{C2D070D5-91E2-4019-8142-FAFC7ECFC95F}"/>
              </a:ext>
            </a:extLst>
          </p:cNvPr>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20" y="10"/>
            <a:ext cx="12191981" cy="6857990"/>
          </a:xfrm>
          <a:prstGeom prst="rect">
            <a:avLst/>
          </a:prstGeom>
        </p:spPr>
      </p:pic>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ED40B0D9-7702-4F1F-9746-26A1C08C1631}"/>
              </a:ext>
            </a:extLst>
          </p:cNvPr>
          <p:cNvSpPr>
            <a:spLocks noGrp="1"/>
          </p:cNvSpPr>
          <p:nvPr>
            <p:ph type="title"/>
          </p:nvPr>
        </p:nvSpPr>
        <p:spPr>
          <a:xfrm>
            <a:off x="144494" y="3247462"/>
            <a:ext cx="9078562" cy="2013952"/>
          </a:xfrm>
        </p:spPr>
        <p:txBody>
          <a:bodyPr vert="horz" lIns="91440" tIns="45720" rIns="91440" bIns="45720" rtlCol="0" anchor="b">
            <a:normAutofit/>
          </a:bodyPr>
          <a:lstStyle/>
          <a:p>
            <a:r>
              <a:rPr lang="es-ES" sz="2600" b="1" dirty="0">
                <a:effectLst/>
              </a:rPr>
              <a:t>La llegada de personas diferentes, que proceden de un contexto vital y cultural distinto, se convierte en un don, porque «las historias de los migrantes también son historias de encuentro entre personas y entre culturas». (n. 133)</a:t>
            </a:r>
            <a:endParaRPr lang="es-ES" sz="2600" dirty="0"/>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9" name="Imagen 8">
            <a:extLst>
              <a:ext uri="{FF2B5EF4-FFF2-40B4-BE49-F238E27FC236}">
                <a16:creationId xmlns:a16="http://schemas.microsoft.com/office/drawing/2014/main" id="{64ACE155-A072-472E-81D0-E677D8A6A035}"/>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76014813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3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Rectangle 4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5" name="Imagen 4" descr="Imagen que contiene persona, hombre, gente, grupo&#10;&#10;Descripción generada automáticamente">
            <a:extLst>
              <a:ext uri="{FF2B5EF4-FFF2-40B4-BE49-F238E27FC236}">
                <a16:creationId xmlns:a16="http://schemas.microsoft.com/office/drawing/2014/main" id="{FC1CDFDE-9364-4C17-8EEB-8DF52B1D43DD}"/>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50" name="Rectangle 4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29CF587B-6F89-4DAF-8953-09684AC20BFF}"/>
              </a:ext>
            </a:extLst>
          </p:cNvPr>
          <p:cNvSpPr>
            <a:spLocks noGrp="1"/>
          </p:cNvSpPr>
          <p:nvPr>
            <p:ph type="title"/>
          </p:nvPr>
        </p:nvSpPr>
        <p:spPr>
          <a:xfrm>
            <a:off x="270329" y="3340412"/>
            <a:ext cx="9785896" cy="1904224"/>
          </a:xfrm>
        </p:spPr>
        <p:txBody>
          <a:bodyPr vert="horz" lIns="91440" tIns="45720" rIns="91440" bIns="45720" rtlCol="0" anchor="b">
            <a:normAutofit/>
          </a:bodyPr>
          <a:lstStyle/>
          <a:p>
            <a:r>
              <a:rPr lang="es-ES" sz="3100" b="1" dirty="0">
                <a:effectLst/>
              </a:rPr>
              <a:t>Necesitamos que un ordenamiento mundial jurídico, político y económico que «incremente y oriente la colaboración internacional hacia el desarrollo solidario de todos los pueblos». (n. 138)</a:t>
            </a:r>
            <a:endParaRPr lang="es-ES" sz="3100" dirty="0"/>
          </a:p>
        </p:txBody>
      </p:sp>
      <p:sp>
        <p:nvSpPr>
          <p:cNvPr id="46" name="Rectangle: Rounded Corners 4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9" name="Imagen 8">
            <a:extLst>
              <a:ext uri="{FF2B5EF4-FFF2-40B4-BE49-F238E27FC236}">
                <a16:creationId xmlns:a16="http://schemas.microsoft.com/office/drawing/2014/main" id="{24863E96-83D1-40D9-98BB-F2785D64ACD0}"/>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27643588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CA0FC-003C-5749-8809-B28C13DAB2A8}"/>
              </a:ext>
            </a:extLst>
          </p:cNvPr>
          <p:cNvSpPr>
            <a:spLocks noGrp="1"/>
          </p:cNvSpPr>
          <p:nvPr>
            <p:ph type="title"/>
          </p:nvPr>
        </p:nvSpPr>
        <p:spPr>
          <a:xfrm>
            <a:off x="5282381" y="629266"/>
            <a:ext cx="5062622" cy="1809134"/>
          </a:xfrm>
        </p:spPr>
        <p:txBody>
          <a:bodyPr>
            <a:normAutofit/>
          </a:bodyPr>
          <a:lstStyle/>
          <a:p>
            <a:r>
              <a:rPr lang="es-ES" dirty="0">
                <a:latin typeface="Abadi" panose="020F0502020204030204" pitchFamily="34" charset="0"/>
                <a:cs typeface="Abadi" panose="020F0502020204030204" pitchFamily="34" charset="0"/>
              </a:rPr>
              <a:t>LA FRATERNIDAD  ROTA</a:t>
            </a:r>
          </a:p>
        </p:txBody>
      </p:sp>
      <p:pic>
        <p:nvPicPr>
          <p:cNvPr id="1026" name="Picture 2">
            <a:extLst>
              <a:ext uri="{FF2B5EF4-FFF2-40B4-BE49-F238E27FC236}">
                <a16:creationId xmlns:a16="http://schemas.microsoft.com/office/drawing/2014/main" id="{03E649BE-3A70-344D-A9B5-E37D7C0D4B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9" r="2" b="2"/>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6AC3ADED-48E8-A24D-8E80-8147972637E8}"/>
              </a:ext>
            </a:extLst>
          </p:cNvPr>
          <p:cNvSpPr>
            <a:spLocks noGrp="1"/>
          </p:cNvSpPr>
          <p:nvPr>
            <p:ph idx="1"/>
          </p:nvPr>
        </p:nvSpPr>
        <p:spPr>
          <a:xfrm>
            <a:off x="5282381" y="2438400"/>
            <a:ext cx="4767471" cy="3809999"/>
          </a:xfrm>
        </p:spPr>
        <p:txBody>
          <a:bodyPr>
            <a:normAutofit/>
          </a:bodyPr>
          <a:lstStyle/>
          <a:p>
            <a:pPr marL="0" indent="0">
              <a:buNone/>
            </a:pPr>
            <a:endParaRPr lang="es-ES" dirty="0"/>
          </a:p>
          <a:p>
            <a:pPr marL="0" indent="0">
              <a:buNone/>
            </a:pPr>
            <a:r>
              <a:rPr lang="es-ES" dirty="0"/>
              <a:t>El papa Francisco enumera </a:t>
            </a:r>
          </a:p>
          <a:p>
            <a:pPr marL="0" indent="0">
              <a:buNone/>
            </a:pPr>
            <a:r>
              <a:rPr lang="es-ES" dirty="0"/>
              <a:t>algunas tendencias </a:t>
            </a:r>
          </a:p>
          <a:p>
            <a:pPr marL="0" indent="0">
              <a:buNone/>
            </a:pPr>
            <a:r>
              <a:rPr lang="es-ES" dirty="0"/>
              <a:t>del mundo actual que son un obstáculo para el desarrollo de la fraternidad universal</a:t>
            </a:r>
          </a:p>
        </p:txBody>
      </p:sp>
      <p:pic>
        <p:nvPicPr>
          <p:cNvPr id="7" name="Imagen 6">
            <a:extLst>
              <a:ext uri="{FF2B5EF4-FFF2-40B4-BE49-F238E27FC236}">
                <a16:creationId xmlns:a16="http://schemas.microsoft.com/office/drawing/2014/main" id="{2294C705-BE75-5548-B1D1-FAC48407771F}"/>
              </a:ext>
            </a:extLst>
          </p:cNvPr>
          <p:cNvPicPr>
            <a:picLocks noChangeAspect="1"/>
          </p:cNvPicPr>
          <p:nvPr/>
        </p:nvPicPr>
        <p:blipFill>
          <a:blip r:embed="rId4"/>
          <a:stretch>
            <a:fillRect/>
          </a:stretch>
        </p:blipFill>
        <p:spPr>
          <a:xfrm>
            <a:off x="9580729" y="4414777"/>
            <a:ext cx="2133292" cy="1976926"/>
          </a:xfrm>
          <a:prstGeom prst="rect">
            <a:avLst/>
          </a:prstGeom>
        </p:spPr>
      </p:pic>
    </p:spTree>
    <p:extLst>
      <p:ext uri="{BB962C8B-B14F-4D97-AF65-F5344CB8AC3E}">
        <p14:creationId xmlns:p14="http://schemas.microsoft.com/office/powerpoint/2010/main" val="66478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3">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C3BBF42C-B8B0-4D58-92E6-C18AB9480DCA}"/>
              </a:ext>
            </a:extLst>
          </p:cNvPr>
          <p:cNvSpPr>
            <a:spLocks noGrp="1"/>
          </p:cNvSpPr>
          <p:nvPr>
            <p:ph type="title"/>
          </p:nvPr>
        </p:nvSpPr>
        <p:spPr>
          <a:xfrm>
            <a:off x="6790734" y="1269636"/>
            <a:ext cx="4508638" cy="3204134"/>
          </a:xfrm>
        </p:spPr>
        <p:txBody>
          <a:bodyPr vert="horz" lIns="91440" tIns="45720" rIns="91440" bIns="45720" rtlCol="0" anchor="b">
            <a:noAutofit/>
          </a:bodyPr>
          <a:lstStyle/>
          <a:p>
            <a:r>
              <a:rPr lang="es-ES" sz="2800" b="1" dirty="0">
                <a:solidFill>
                  <a:schemeClr val="bg1"/>
                </a:solidFill>
                <a:effectLst/>
              </a:rPr>
              <a:t>Existe la gratuidad. Es la capacidad de hacer algunas cosas porque sí, porque son buenas en sí mismas, sin esperar ningún resultado exitoso, sin esperar inmediatamente algo a cambio. (n. 139)</a:t>
            </a:r>
            <a:endParaRPr lang="es-ES" sz="2800" dirty="0">
              <a:solidFill>
                <a:schemeClr val="bg1"/>
              </a:solidFill>
            </a:endParaRPr>
          </a:p>
        </p:txBody>
      </p:sp>
      <p:pic>
        <p:nvPicPr>
          <p:cNvPr id="5" name="Imagen 4" descr="Texto&#10;&#10;Descripción generada automáticamente">
            <a:extLst>
              <a:ext uri="{FF2B5EF4-FFF2-40B4-BE49-F238E27FC236}">
                <a16:creationId xmlns:a16="http://schemas.microsoft.com/office/drawing/2014/main" id="{E7523E28-7030-420A-BEF4-ED885B6DE7D1}"/>
              </a:ext>
            </a:extLst>
          </p:cNvPr>
          <p:cNvPicPr>
            <a:picLocks noChangeAspect="1"/>
          </p:cNvPicPr>
          <p:nvPr/>
        </p:nvPicPr>
        <p:blipFill rotWithShape="1">
          <a:blip r:embed="rId2">
            <a:extLst>
              <a:ext uri="{28A0092B-C50C-407E-A947-70E740481C1C}">
                <a14:useLocalDpi xmlns:a14="http://schemas.microsoft.com/office/drawing/2010/main" val="0"/>
              </a:ext>
            </a:extLst>
          </a:blip>
          <a:srcRect b="16599"/>
          <a:stretch/>
        </p:blipFill>
        <p:spPr>
          <a:xfrm>
            <a:off x="998376" y="625683"/>
            <a:ext cx="4672601" cy="5454246"/>
          </a:xfrm>
          <a:prstGeom prst="rect">
            <a:avLst/>
          </a:prstGeom>
        </p:spPr>
      </p:pic>
      <p:sp>
        <p:nvSpPr>
          <p:cNvPr id="23"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13025D61-206C-4E2B-9311-2205B4FF6ED5}"/>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3510461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Imagen 3" descr="Edificio con letrero en la banqueta&#10;&#10;Descripción generada automáticamente">
            <a:extLst>
              <a:ext uri="{FF2B5EF4-FFF2-40B4-BE49-F238E27FC236}">
                <a16:creationId xmlns:a16="http://schemas.microsoft.com/office/drawing/2014/main" id="{9EE5AC6D-B90B-4B34-B762-71CC3546A95A}"/>
              </a:ext>
            </a:extLst>
          </p:cNvPr>
          <p:cNvPicPr>
            <a:picLocks noChangeAspect="1"/>
          </p:cNvPicPr>
          <p:nvPr/>
        </p:nvPicPr>
        <p:blipFill rotWithShape="1">
          <a:blip r:embed="rId2">
            <a:extLst>
              <a:ext uri="{28A0092B-C50C-407E-A947-70E740481C1C}">
                <a14:useLocalDpi xmlns:a14="http://schemas.microsoft.com/office/drawing/2010/main" val="0"/>
              </a:ext>
            </a:extLst>
          </a:blip>
          <a:srcRect t="5078" b="10653"/>
          <a:stretch/>
        </p:blipFill>
        <p:spPr>
          <a:xfrm>
            <a:off x="20" y="10"/>
            <a:ext cx="12191981" cy="6857990"/>
          </a:xfrm>
          <a:prstGeom prst="rect">
            <a:avLst/>
          </a:prstGeom>
        </p:spPr>
      </p:pic>
      <p:sp>
        <p:nvSpPr>
          <p:cNvPr id="22"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0CB214A8-D387-4985-8ABE-A300860D4FD9}"/>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2600">
                <a:solidFill>
                  <a:schemeClr val="bg1"/>
                </a:solidFill>
                <a:effectLst/>
              </a:rPr>
              <a:t>El Papa “pide especialmente a los jóvenes que no caigan en las redes de quienes quieren enfrentarlos a otros jóvenes que llegan a sus países, haciéndolos ver como seres peligrosos y como si no tuvieran la misma inalienable dignidad de todo ser humano”. (n. 133)</a:t>
            </a:r>
            <a:endParaRPr lang="en-US" sz="2600">
              <a:solidFill>
                <a:schemeClr val="bg1"/>
              </a:solidFill>
            </a:endParaRPr>
          </a:p>
        </p:txBody>
      </p:sp>
      <p:pic>
        <p:nvPicPr>
          <p:cNvPr id="5" name="Imagen 4">
            <a:extLst>
              <a:ext uri="{FF2B5EF4-FFF2-40B4-BE49-F238E27FC236}">
                <a16:creationId xmlns:a16="http://schemas.microsoft.com/office/drawing/2014/main" id="{1FEBCB77-C9E8-42D8-BAB4-FED13F88885F}"/>
              </a:ext>
            </a:extLst>
          </p:cNvPr>
          <p:cNvPicPr>
            <a:picLocks noChangeAspect="1"/>
          </p:cNvPicPr>
          <p:nvPr/>
        </p:nvPicPr>
        <p:blipFill>
          <a:blip r:embed="rId3"/>
          <a:stretch>
            <a:fillRect/>
          </a:stretch>
        </p:blipFill>
        <p:spPr>
          <a:xfrm>
            <a:off x="8455" y="0"/>
            <a:ext cx="12175090" cy="6858000"/>
          </a:xfrm>
          <a:prstGeom prst="rect">
            <a:avLst/>
          </a:prstGeom>
        </p:spPr>
      </p:pic>
      <p:cxnSp>
        <p:nvCxnSpPr>
          <p:cNvPr id="6" name="Conector recto 5">
            <a:extLst>
              <a:ext uri="{FF2B5EF4-FFF2-40B4-BE49-F238E27FC236}">
                <a16:creationId xmlns:a16="http://schemas.microsoft.com/office/drawing/2014/main" id="{9287E839-E57C-48E5-8009-2E5D0AB07D51}"/>
              </a:ext>
            </a:extLst>
          </p:cNvPr>
          <p:cNvCxnSpPr>
            <a:cxnSpLocks/>
          </p:cNvCxnSpPr>
          <p:nvPr/>
        </p:nvCxnSpPr>
        <p:spPr>
          <a:xfrm>
            <a:off x="578652" y="5696125"/>
            <a:ext cx="6098985"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10" name="Imagen 9">
            <a:extLst>
              <a:ext uri="{FF2B5EF4-FFF2-40B4-BE49-F238E27FC236}">
                <a16:creationId xmlns:a16="http://schemas.microsoft.com/office/drawing/2014/main" id="{E922474E-BFE4-4362-A2A2-31730EECA648}"/>
              </a:ext>
            </a:extLst>
          </p:cNvPr>
          <p:cNvPicPr>
            <a:picLocks noChangeAspect="1"/>
          </p:cNvPicPr>
          <p:nvPr/>
        </p:nvPicPr>
        <p:blipFill>
          <a:blip r:embed="rId4"/>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869593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5" name="Imagen 4" descr="Un hombre parado en la puerta de un edificio&#10;&#10;Descripción generada automáticamente con confianza media">
            <a:extLst>
              <a:ext uri="{FF2B5EF4-FFF2-40B4-BE49-F238E27FC236}">
                <a16:creationId xmlns:a16="http://schemas.microsoft.com/office/drawing/2014/main" id="{48DC91FD-940F-46B5-848E-2F82A4701F65}"/>
              </a:ext>
            </a:extLst>
          </p:cNvPr>
          <p:cNvPicPr>
            <a:picLocks noChangeAspect="1"/>
          </p:cNvPicPr>
          <p:nvPr/>
        </p:nvPicPr>
        <p:blipFill rotWithShape="1">
          <a:blip r:embed="rId2">
            <a:extLst>
              <a:ext uri="{28A0092B-C50C-407E-A947-70E740481C1C}">
                <a14:useLocalDpi xmlns:a14="http://schemas.microsoft.com/office/drawing/2010/main" val="0"/>
              </a:ext>
            </a:extLst>
          </a:blip>
          <a:srcRect l="5200"/>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FDDBF558-4EC3-4D60-BDAA-B8F74165E4B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1900">
                <a:effectLst/>
              </a:rPr>
              <a:t>Quien no vive la gratuidad fraterna, convierte su existencia en un comercio ansioso, está siempre midiendo lo que da y lo que recibe a cambio. Dios, en cambio, da gratis, hasta el punto de que ayuda aun a los que no son fieles, y «hace salir el sol sobre malos y buenos» (Mt 5,45). </a:t>
            </a:r>
            <a:r>
              <a:rPr lang="en-US" sz="1900" b="1">
                <a:effectLst/>
              </a:rPr>
              <a:t>(n. 140)</a:t>
            </a:r>
            <a:endParaRPr lang="en-US" sz="1900"/>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3927BB07-488D-47DE-83C5-06FB2CB74DE7}"/>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4558292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Imagen 3" descr="Un dibujo de un grupo de personas en una calle&#10;&#10;Descripción generada automáticamente con confianza baja">
            <a:extLst>
              <a:ext uri="{FF2B5EF4-FFF2-40B4-BE49-F238E27FC236}">
                <a16:creationId xmlns:a16="http://schemas.microsoft.com/office/drawing/2014/main" id="{E9520DDD-7AB0-47A9-8A0B-56616F83E7EC}"/>
              </a:ext>
            </a:extLst>
          </p:cNvPr>
          <p:cNvPicPr>
            <a:picLocks noChangeAspect="1"/>
          </p:cNvPicPr>
          <p:nvPr/>
        </p:nvPicPr>
        <p:blipFill rotWithShape="1">
          <a:blip r:embed="rId2">
            <a:extLst>
              <a:ext uri="{28A0092B-C50C-407E-A947-70E740481C1C}">
                <a14:useLocalDpi xmlns:a14="http://schemas.microsoft.com/office/drawing/2010/main" val="0"/>
              </a:ext>
            </a:extLst>
          </a:blip>
          <a:srcRect t="2281" b="13449"/>
          <a:stretch/>
        </p:blipFill>
        <p:spPr>
          <a:xfrm>
            <a:off x="20" y="10"/>
            <a:ext cx="12191980" cy="6857990"/>
          </a:xfrm>
          <a:prstGeom prst="rect">
            <a:avLst/>
          </a:prstGeom>
        </p:spPr>
      </p:pic>
      <p:sp>
        <p:nvSpPr>
          <p:cNvPr id="22" name="Rectangle 1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CF89956D-1740-49F4-A7A4-2D5D41E1FB3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300">
                <a:solidFill>
                  <a:schemeClr val="bg1"/>
                </a:solidFill>
                <a:effectLst/>
              </a:rPr>
              <a:t>Se necesita un diálogo paciente y confiado, para que las personas, las familias y las comunidades puedan transmitir los valores de su propia cultura y acoger lo que hay de bueno en la experiencia de los demás. </a:t>
            </a:r>
            <a:r>
              <a:rPr lang="en-US" sz="2300" b="1">
                <a:solidFill>
                  <a:schemeClr val="bg1"/>
                </a:solidFill>
                <a:effectLst/>
              </a:rPr>
              <a:t>(n. 134)</a:t>
            </a:r>
            <a:endParaRPr lang="en-US" sz="2300">
              <a:solidFill>
                <a:schemeClr val="bg1"/>
              </a:solidFill>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EA14F625-CCAC-4135-93FB-50CC6367B143}"/>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431327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87E38D0A-BCB1-4B1E-B442-3CCB71FDE457}"/>
              </a:ext>
            </a:extLst>
          </p:cNvPr>
          <p:cNvSpPr>
            <a:spLocks noGrp="1"/>
          </p:cNvSpPr>
          <p:nvPr>
            <p:ph type="title"/>
          </p:nvPr>
        </p:nvSpPr>
        <p:spPr>
          <a:xfrm>
            <a:off x="7848600" y="1122363"/>
            <a:ext cx="3977640" cy="3204134"/>
          </a:xfrm>
        </p:spPr>
        <p:txBody>
          <a:bodyPr vert="horz" lIns="91440" tIns="45720" rIns="91440" bIns="45720" rtlCol="0" anchor="b">
            <a:normAutofit/>
          </a:bodyPr>
          <a:lstStyle/>
          <a:p>
            <a:r>
              <a:rPr lang="es-ES" sz="1900" dirty="0">
                <a:solidFill>
                  <a:schemeClr val="bg1"/>
                </a:solidFill>
                <a:effectLst/>
              </a:rPr>
              <a:t>En algunos barrios populares, todavía se vive el espíritu del “vecindario”, donde cada uno siente espontáneamente el deber de acompañar y ayudar al vecino. Ojalá pudiera vivirse esto también entre países cercanos, que sean capaces de construir una vecindad cordial entre sus pueblos. </a:t>
            </a:r>
            <a:r>
              <a:rPr lang="es-ES" sz="1900" b="1" dirty="0">
                <a:solidFill>
                  <a:schemeClr val="bg1"/>
                </a:solidFill>
                <a:effectLst/>
              </a:rPr>
              <a:t>(n. 152)</a:t>
            </a:r>
            <a:endParaRPr lang="es-ES" sz="1900" dirty="0">
              <a:solidFill>
                <a:schemeClr val="bg1"/>
              </a:solidFill>
            </a:endParaRPr>
          </a:p>
        </p:txBody>
      </p:sp>
      <p:pic>
        <p:nvPicPr>
          <p:cNvPr id="6" name="Imagen 5" descr="Un par de personas de pie&#10;&#10;Descripción generada automáticamente con confianza baja">
            <a:extLst>
              <a:ext uri="{FF2B5EF4-FFF2-40B4-BE49-F238E27FC236}">
                <a16:creationId xmlns:a16="http://schemas.microsoft.com/office/drawing/2014/main" id="{30C8C0ED-40E3-4999-9144-FF11C6BBBD73}"/>
              </a:ext>
            </a:extLst>
          </p:cNvPr>
          <p:cNvPicPr>
            <a:picLocks noChangeAspect="1"/>
          </p:cNvPicPr>
          <p:nvPr/>
        </p:nvPicPr>
        <p:blipFill rotWithShape="1">
          <a:blip r:embed="rId2">
            <a:extLst>
              <a:ext uri="{28A0092B-C50C-407E-A947-70E740481C1C}">
                <a14:useLocalDpi xmlns:a14="http://schemas.microsoft.com/office/drawing/2010/main" val="0"/>
              </a:ext>
            </a:extLst>
          </a:blip>
          <a:srcRect b="7862"/>
          <a:stretch/>
        </p:blipFill>
        <p:spPr>
          <a:xfrm>
            <a:off x="20" y="10"/>
            <a:ext cx="7443196" cy="6857990"/>
          </a:xfrm>
          <a:prstGeom prst="rect">
            <a:avLst/>
          </a:prstGeom>
        </p:spPr>
      </p:pic>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DB8C1931-7B28-42EA-A34A-F670BCA556F1}"/>
              </a:ext>
            </a:extLst>
          </p:cNvPr>
          <p:cNvPicPr>
            <a:picLocks noChangeAspect="1"/>
          </p:cNvPicPr>
          <p:nvPr/>
        </p:nvPicPr>
        <p:blipFill>
          <a:blip r:embed="rId3"/>
          <a:stretch>
            <a:fillRect/>
          </a:stretch>
        </p:blipFill>
        <p:spPr>
          <a:xfrm>
            <a:off x="10549583" y="5312617"/>
            <a:ext cx="1164437" cy="1079086"/>
          </a:xfrm>
          <a:prstGeom prst="rect">
            <a:avLst/>
          </a:prstGeom>
        </p:spPr>
      </p:pic>
    </p:spTree>
    <p:extLst>
      <p:ext uri="{BB962C8B-B14F-4D97-AF65-F5344CB8AC3E}">
        <p14:creationId xmlns:p14="http://schemas.microsoft.com/office/powerpoint/2010/main" val="1821125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DFE39-97A2-48D8-BBC3-D33A75701405}"/>
              </a:ext>
            </a:extLst>
          </p:cNvPr>
          <p:cNvSpPr>
            <a:spLocks noGrp="1"/>
          </p:cNvSpPr>
          <p:nvPr>
            <p:ph type="ctrTitle"/>
          </p:nvPr>
        </p:nvSpPr>
        <p:spPr>
          <a:xfrm>
            <a:off x="838199" y="744909"/>
            <a:ext cx="7290107" cy="2303091"/>
          </a:xfrm>
        </p:spPr>
        <p:txBody>
          <a:bodyPr anchor="ctr">
            <a:normAutofit/>
          </a:bodyPr>
          <a:lstStyle/>
          <a:p>
            <a:pPr algn="l"/>
            <a:r>
              <a:rPr lang="es-ES" dirty="0">
                <a:solidFill>
                  <a:srgbClr val="FFFFFF"/>
                </a:solidFill>
              </a:rPr>
              <a:t>LA MEJOR POLÍTICA</a:t>
            </a:r>
          </a:p>
        </p:txBody>
      </p:sp>
      <p:sp>
        <p:nvSpPr>
          <p:cNvPr id="3" name="Subtítulo 2">
            <a:extLst>
              <a:ext uri="{FF2B5EF4-FFF2-40B4-BE49-F238E27FC236}">
                <a16:creationId xmlns:a16="http://schemas.microsoft.com/office/drawing/2014/main" id="{DB745711-4730-4D59-8B63-F5CC8D2BD619}"/>
              </a:ext>
            </a:extLst>
          </p:cNvPr>
          <p:cNvSpPr>
            <a:spLocks noGrp="1"/>
          </p:cNvSpPr>
          <p:nvPr>
            <p:ph type="subTitle" idx="1"/>
          </p:nvPr>
        </p:nvSpPr>
        <p:spPr>
          <a:xfrm>
            <a:off x="8305800" y="744909"/>
            <a:ext cx="3048000" cy="2303091"/>
          </a:xfrm>
        </p:spPr>
        <p:txBody>
          <a:bodyPr anchor="ctr">
            <a:normAutofit/>
          </a:bodyPr>
          <a:lstStyle/>
          <a:p>
            <a:pPr algn="l"/>
            <a:r>
              <a:rPr lang="es-ES" sz="2800" b="1" u="sng" dirty="0">
                <a:solidFill>
                  <a:srgbClr val="FFFFFF"/>
                </a:solidFill>
              </a:rPr>
              <a:t>CAPÍTULO V FRATELLI TUTTI</a:t>
            </a:r>
          </a:p>
        </p:txBody>
      </p:sp>
      <p:pic>
        <p:nvPicPr>
          <p:cNvPr id="7" name="Imagen 6">
            <a:extLst>
              <a:ext uri="{FF2B5EF4-FFF2-40B4-BE49-F238E27FC236}">
                <a16:creationId xmlns:a16="http://schemas.microsoft.com/office/drawing/2014/main" id="{B1BC43FB-E167-48F4-B2F8-00F48C889D37}"/>
              </a:ext>
            </a:extLst>
          </p:cNvPr>
          <p:cNvPicPr>
            <a:picLocks noChangeAspect="1"/>
          </p:cNvPicPr>
          <p:nvPr/>
        </p:nvPicPr>
        <p:blipFill rotWithShape="1">
          <a:blip r:embed="rId2"/>
          <a:srcRect r="-2" b="41175"/>
          <a:stretch/>
        </p:blipFill>
        <p:spPr>
          <a:xfrm>
            <a:off x="20" y="3431797"/>
            <a:ext cx="4062610" cy="3426207"/>
          </a:xfrm>
          <a:prstGeom prst="rect">
            <a:avLst/>
          </a:prstGeom>
        </p:spPr>
      </p:pic>
      <p:pic>
        <p:nvPicPr>
          <p:cNvPr id="5" name="Imagen 4">
            <a:extLst>
              <a:ext uri="{FF2B5EF4-FFF2-40B4-BE49-F238E27FC236}">
                <a16:creationId xmlns:a16="http://schemas.microsoft.com/office/drawing/2014/main" id="{175D1331-5E23-4A27-9228-DD947F944B2D}"/>
              </a:ext>
            </a:extLst>
          </p:cNvPr>
          <p:cNvPicPr>
            <a:picLocks noChangeAspect="1"/>
          </p:cNvPicPr>
          <p:nvPr/>
        </p:nvPicPr>
        <p:blipFill rotWithShape="1">
          <a:blip r:embed="rId3">
            <a:extLst>
              <a:ext uri="{28A0092B-C50C-407E-A947-70E740481C1C}">
                <a14:useLocalDpi xmlns:a14="http://schemas.microsoft.com/office/drawing/2010/main" val="0"/>
              </a:ext>
            </a:extLst>
          </a:blip>
          <a:srcRect r="3698" b="-4"/>
          <a:stretch/>
        </p:blipFill>
        <p:spPr>
          <a:xfrm>
            <a:off x="4056512" y="3431793"/>
            <a:ext cx="4098633" cy="3426207"/>
          </a:xfrm>
          <a:prstGeom prst="rect">
            <a:avLst/>
          </a:prstGeom>
        </p:spPr>
      </p:pic>
      <p:pic>
        <p:nvPicPr>
          <p:cNvPr id="6" name="Imagen 5">
            <a:extLst>
              <a:ext uri="{FF2B5EF4-FFF2-40B4-BE49-F238E27FC236}">
                <a16:creationId xmlns:a16="http://schemas.microsoft.com/office/drawing/2014/main" id="{68651612-02E9-4746-A91D-84C306512F7F}"/>
              </a:ext>
            </a:extLst>
          </p:cNvPr>
          <p:cNvPicPr>
            <a:picLocks noChangeAspect="1"/>
          </p:cNvPicPr>
          <p:nvPr/>
        </p:nvPicPr>
        <p:blipFill rotWithShape="1">
          <a:blip r:embed="rId4">
            <a:extLst>
              <a:ext uri="{28A0092B-C50C-407E-A947-70E740481C1C}">
                <a14:useLocalDpi xmlns:a14="http://schemas.microsoft.com/office/drawing/2010/main" val="0"/>
              </a:ext>
            </a:extLst>
          </a:blip>
          <a:srcRect r="-2" b="9265"/>
          <a:stretch/>
        </p:blipFill>
        <p:spPr>
          <a:xfrm>
            <a:off x="8128307" y="3428996"/>
            <a:ext cx="4063693" cy="3429000"/>
          </a:xfrm>
          <a:prstGeom prst="rect">
            <a:avLst/>
          </a:prstGeom>
        </p:spPr>
      </p:pic>
    </p:spTree>
    <p:extLst>
      <p:ext uri="{BB962C8B-B14F-4D97-AF65-F5344CB8AC3E}">
        <p14:creationId xmlns:p14="http://schemas.microsoft.com/office/powerpoint/2010/main" val="1829494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D3E46-0AE9-4B69-85D4-7B67DB3BE213}"/>
              </a:ext>
            </a:extLst>
          </p:cNvPr>
          <p:cNvSpPr>
            <a:spLocks noGrp="1"/>
          </p:cNvSpPr>
          <p:nvPr>
            <p:ph type="title"/>
          </p:nvPr>
        </p:nvSpPr>
        <p:spPr/>
        <p:txBody>
          <a:bodyPr>
            <a:normAutofit fontScale="90000"/>
          </a:bodyPr>
          <a:lstStyle/>
          <a:p>
            <a:pPr algn="ctr"/>
            <a:r>
              <a:rPr lang="es-ES" dirty="0"/>
              <a:t>    “</a:t>
            </a:r>
            <a:r>
              <a:rPr lang="es-ES" dirty="0">
                <a:highlight>
                  <a:srgbClr val="00FF00"/>
                </a:highlight>
              </a:rPr>
              <a:t>Hace falta la mejor política puesta al servicio del verdadero bien común</a:t>
            </a:r>
            <a:r>
              <a:rPr lang="es-ES" dirty="0"/>
              <a:t>”</a:t>
            </a:r>
          </a:p>
        </p:txBody>
      </p:sp>
      <p:sp>
        <p:nvSpPr>
          <p:cNvPr id="3" name="Marcador de contenido 2">
            <a:extLst>
              <a:ext uri="{FF2B5EF4-FFF2-40B4-BE49-F238E27FC236}">
                <a16:creationId xmlns:a16="http://schemas.microsoft.com/office/drawing/2014/main" id="{DAFAD06B-F58C-48CE-8113-F01A7D591812}"/>
              </a:ext>
            </a:extLst>
          </p:cNvPr>
          <p:cNvSpPr>
            <a:spLocks noGrp="1"/>
          </p:cNvSpPr>
          <p:nvPr>
            <p:ph idx="1"/>
          </p:nvPr>
        </p:nvSpPr>
        <p:spPr>
          <a:xfrm>
            <a:off x="1103312" y="2052918"/>
            <a:ext cx="8947522" cy="5016622"/>
          </a:xfrm>
        </p:spPr>
        <p:txBody>
          <a:bodyPr>
            <a:noAutofit/>
          </a:bodyPr>
          <a:lstStyle/>
          <a:p>
            <a:pPr algn="just"/>
            <a:r>
              <a:rPr lang="es-ES" sz="2400" dirty="0">
                <a:latin typeface="+mj-lt"/>
              </a:rPr>
              <a:t>Lo contrario a la mejor política es el desprecio a los débiles, a los descartados tanto mediante formas “populistas” como mediante formas “liberales”.</a:t>
            </a:r>
          </a:p>
          <a:p>
            <a:pPr algn="just"/>
            <a:r>
              <a:rPr lang="es-ES" sz="2400" dirty="0">
                <a:latin typeface="+mj-lt"/>
              </a:rPr>
              <a:t>No hay que confundir la noción de “pueblo o popular” con “ populismo o populista”</a:t>
            </a:r>
          </a:p>
          <a:p>
            <a:pPr algn="just"/>
            <a:r>
              <a:rPr lang="es-ES" sz="2400" dirty="0">
                <a:latin typeface="+mj-lt"/>
              </a:rPr>
              <a:t>Es necesario el cambio en los estilos de vida.</a:t>
            </a:r>
          </a:p>
          <a:p>
            <a:pPr algn="just"/>
            <a:r>
              <a:rPr lang="es-ES" sz="2400" dirty="0">
                <a:latin typeface="+mj-lt"/>
              </a:rPr>
              <a:t>El mercado no lo resuelve todo y necesita controles y contrapesos.</a:t>
            </a:r>
          </a:p>
          <a:p>
            <a:pPr algn="just"/>
            <a:r>
              <a:rPr lang="es-ES" sz="2400" dirty="0">
                <a:latin typeface="+mj-lt"/>
              </a:rPr>
              <a:t>Es necesario construir estructuras sociales alternativas a nivel internacional.</a:t>
            </a:r>
          </a:p>
          <a:p>
            <a:pPr algn="just"/>
            <a:r>
              <a:rPr lang="es-ES" sz="2400" dirty="0">
                <a:latin typeface="+mj-lt"/>
              </a:rPr>
              <a:t>Sin justicia no habrá paz internacional.</a:t>
            </a:r>
          </a:p>
        </p:txBody>
      </p:sp>
      <p:pic>
        <p:nvPicPr>
          <p:cNvPr id="4" name="Imagen 3">
            <a:extLst>
              <a:ext uri="{FF2B5EF4-FFF2-40B4-BE49-F238E27FC236}">
                <a16:creationId xmlns:a16="http://schemas.microsoft.com/office/drawing/2014/main" id="{9DBB7B22-A521-4B47-BE00-D89D515B7C4E}"/>
              </a:ext>
            </a:extLst>
          </p:cNvPr>
          <p:cNvPicPr>
            <a:picLocks noChangeAspect="1"/>
          </p:cNvPicPr>
          <p:nvPr/>
        </p:nvPicPr>
        <p:blipFill>
          <a:blip r:embed="rId2"/>
          <a:stretch>
            <a:fillRect/>
          </a:stretch>
        </p:blipFill>
        <p:spPr>
          <a:xfrm>
            <a:off x="10568869" y="5605670"/>
            <a:ext cx="1164437" cy="1079086"/>
          </a:xfrm>
          <a:prstGeom prst="rect">
            <a:avLst/>
          </a:prstGeom>
        </p:spPr>
      </p:pic>
    </p:spTree>
    <p:extLst>
      <p:ext uri="{BB962C8B-B14F-4D97-AF65-F5344CB8AC3E}">
        <p14:creationId xmlns:p14="http://schemas.microsoft.com/office/powerpoint/2010/main" val="319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p:txBody>
          <a:bodyPr/>
          <a:lstStyle/>
          <a:p>
            <a:pPr algn="ctr"/>
            <a:r>
              <a:rPr lang="es-ES" dirty="0">
                <a:highlight>
                  <a:srgbClr val="00FF00"/>
                </a:highlight>
              </a:rPr>
              <a:t>¿En qué consiste una buena política? </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p:txBody>
          <a:bodyPr>
            <a:noAutofit/>
          </a:bodyPr>
          <a:lstStyle/>
          <a:p>
            <a:r>
              <a:rPr lang="es-ES" sz="3200" dirty="0">
                <a:latin typeface="Calibri" panose="020F0502020204030204" pitchFamily="34" charset="0"/>
                <a:ea typeface="Calibri" panose="020F0502020204030204" pitchFamily="34" charset="0"/>
              </a:rPr>
              <a:t>Puesta al servicio del bien común.</a:t>
            </a:r>
            <a:endParaRPr lang="es-ES" sz="3200" dirty="0">
              <a:effectLst/>
              <a:latin typeface="Calibri" panose="020F0502020204030204" pitchFamily="34" charset="0"/>
              <a:ea typeface="Calibri" panose="020F0502020204030204" pitchFamily="34" charset="0"/>
            </a:endParaRPr>
          </a:p>
          <a:p>
            <a:r>
              <a:rPr lang="es-ES" sz="3200" dirty="0">
                <a:latin typeface="Calibri" panose="020F0502020204030204" pitchFamily="34" charset="0"/>
              </a:rPr>
              <a:t>Promueve una economía que favorece la diversidad productiva y la creatividad empresarial.</a:t>
            </a:r>
          </a:p>
          <a:p>
            <a:r>
              <a:rPr lang="es-ES" sz="3200" dirty="0">
                <a:latin typeface="Calibri" panose="020F0502020204030204" pitchFamily="34" charset="0"/>
              </a:rPr>
              <a:t>Piensa con visión amplia e incorpora el diálogo interdisciplinario.</a:t>
            </a:r>
          </a:p>
          <a:p>
            <a:r>
              <a:rPr lang="es-ES" sz="3200" dirty="0">
                <a:latin typeface="Calibri" panose="020F0502020204030204" pitchFamily="34" charset="0"/>
                <a:cs typeface="Calibri" panose="020F0502020204030204" pitchFamily="34" charset="0"/>
              </a:rPr>
              <a:t>Reconocer a cada persona como </a:t>
            </a:r>
            <a:r>
              <a:rPr lang="es-ES" sz="3200" dirty="0" err="1">
                <a:latin typeface="Calibri" panose="020F0502020204030204" pitchFamily="34" charset="0"/>
                <a:cs typeface="Calibri" panose="020F0502020204030204" pitchFamily="34" charset="0"/>
              </a:rPr>
              <a:t>herman</a:t>
            </a:r>
            <a:r>
              <a:rPr lang="es-ES" sz="3200" dirty="0">
                <a:latin typeface="Calibri" panose="020F0502020204030204" pitchFamily="34" charset="0"/>
                <a:cs typeface="Calibri" panose="020F0502020204030204" pitchFamily="34" charset="0"/>
              </a:rPr>
              <a:t>@ y buscar una amistad social. Sólo desde ese amor social se puede avanzar hacia una civilización del amor.</a:t>
            </a:r>
          </a:p>
        </p:txBody>
      </p:sp>
      <p:pic>
        <p:nvPicPr>
          <p:cNvPr id="4" name="Imagen 3">
            <a:extLst>
              <a:ext uri="{FF2B5EF4-FFF2-40B4-BE49-F238E27FC236}">
                <a16:creationId xmlns:a16="http://schemas.microsoft.com/office/drawing/2014/main" id="{893B9873-A7F0-4D29-BC1B-BFD8318F7FB8}"/>
              </a:ext>
            </a:extLst>
          </p:cNvPr>
          <p:cNvPicPr>
            <a:picLocks noChangeAspect="1"/>
          </p:cNvPicPr>
          <p:nvPr/>
        </p:nvPicPr>
        <p:blipFill>
          <a:blip r:embed="rId2"/>
          <a:stretch>
            <a:fillRect/>
          </a:stretch>
        </p:blipFill>
        <p:spPr>
          <a:xfrm>
            <a:off x="10557983" y="5605670"/>
            <a:ext cx="1164437" cy="1079086"/>
          </a:xfrm>
          <a:prstGeom prst="rect">
            <a:avLst/>
          </a:prstGeom>
        </p:spPr>
      </p:pic>
    </p:spTree>
    <p:extLst>
      <p:ext uri="{BB962C8B-B14F-4D97-AF65-F5344CB8AC3E}">
        <p14:creationId xmlns:p14="http://schemas.microsoft.com/office/powerpoint/2010/main" val="1809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FE7E1-5194-48A1-96DC-2A6324CCA06A}"/>
              </a:ext>
            </a:extLst>
          </p:cNvPr>
          <p:cNvSpPr>
            <a:spLocks noGrp="1"/>
          </p:cNvSpPr>
          <p:nvPr>
            <p:ph type="title"/>
          </p:nvPr>
        </p:nvSpPr>
        <p:spPr>
          <a:xfrm>
            <a:off x="1584012" y="141932"/>
            <a:ext cx="9023974" cy="1511112"/>
          </a:xfrm>
        </p:spPr>
        <p:txBody>
          <a:bodyPr>
            <a:noAutofit/>
          </a:bodyPr>
          <a:lstStyle/>
          <a:p>
            <a:pPr algn="ctr"/>
            <a:r>
              <a:rPr lang="es-ES" sz="3200" b="1" dirty="0">
                <a:solidFill>
                  <a:srgbClr val="000000"/>
                </a:solidFill>
                <a:effectLst/>
                <a:highlight>
                  <a:srgbClr val="00FF00"/>
                </a:highlight>
                <a:latin typeface="Calibri" panose="020F0502020204030204" pitchFamily="34" charset="0"/>
                <a:ea typeface="ArialUnicodeMS"/>
              </a:rPr>
              <a:t>“ </a:t>
            </a:r>
            <a:r>
              <a:rPr lang="es-ES" sz="3200" b="1" dirty="0">
                <a:solidFill>
                  <a:srgbClr val="000000"/>
                </a:solidFill>
                <a:highlight>
                  <a:srgbClr val="00FF00"/>
                </a:highlight>
                <a:latin typeface="Calibri" panose="020F0502020204030204" pitchFamily="34" charset="0"/>
                <a:ea typeface="ArialUnicodeMS"/>
              </a:rPr>
              <a:t>El gran tema es el trabajo, pero no cualquier trabajo sino uno decente y digno para la persona (162)</a:t>
            </a:r>
            <a:r>
              <a:rPr lang="es-ES" sz="3200" b="1" dirty="0">
                <a:solidFill>
                  <a:srgbClr val="000000"/>
                </a:solidFill>
                <a:effectLst/>
                <a:highlight>
                  <a:srgbClr val="00FF00"/>
                </a:highlight>
                <a:latin typeface="Calibri" panose="020F0502020204030204" pitchFamily="34" charset="0"/>
                <a:ea typeface="ArialUnicodeMS"/>
              </a:rPr>
              <a:t>”</a:t>
            </a:r>
            <a:endParaRPr lang="es-ES" sz="3200" dirty="0">
              <a:highlight>
                <a:srgbClr val="00FF00"/>
              </a:highlight>
            </a:endParaRPr>
          </a:p>
        </p:txBody>
      </p:sp>
      <p:pic>
        <p:nvPicPr>
          <p:cNvPr id="3" name="Imagen 2">
            <a:extLst>
              <a:ext uri="{FF2B5EF4-FFF2-40B4-BE49-F238E27FC236}">
                <a16:creationId xmlns:a16="http://schemas.microsoft.com/office/drawing/2014/main" id="{B3C3E885-190E-4CFB-8D0C-E6D20C4895FE}"/>
              </a:ext>
            </a:extLst>
          </p:cNvPr>
          <p:cNvPicPr>
            <a:picLocks noChangeAspect="1"/>
          </p:cNvPicPr>
          <p:nvPr/>
        </p:nvPicPr>
        <p:blipFill>
          <a:blip r:embed="rId2"/>
          <a:stretch>
            <a:fillRect/>
          </a:stretch>
        </p:blipFill>
        <p:spPr>
          <a:xfrm>
            <a:off x="11027563" y="5720265"/>
            <a:ext cx="1164437" cy="1079086"/>
          </a:xfrm>
          <a:prstGeom prst="rect">
            <a:avLst/>
          </a:prstGeom>
        </p:spPr>
      </p:pic>
      <p:pic>
        <p:nvPicPr>
          <p:cNvPr id="5" name="Imagen 4">
            <a:extLst>
              <a:ext uri="{FF2B5EF4-FFF2-40B4-BE49-F238E27FC236}">
                <a16:creationId xmlns:a16="http://schemas.microsoft.com/office/drawing/2014/main" id="{8AEE382A-DFE8-4987-8CA2-3FCE8745A6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45071" y="1653044"/>
            <a:ext cx="9701857" cy="5204956"/>
          </a:xfrm>
          <a:prstGeom prst="rect">
            <a:avLst/>
          </a:prstGeom>
        </p:spPr>
      </p:pic>
    </p:spTree>
    <p:extLst>
      <p:ext uri="{BB962C8B-B14F-4D97-AF65-F5344CB8AC3E}">
        <p14:creationId xmlns:p14="http://schemas.microsoft.com/office/powerpoint/2010/main" val="1545188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55873-EFD8-48C1-B314-148C0A31E5E2}"/>
              </a:ext>
            </a:extLst>
          </p:cNvPr>
          <p:cNvSpPr>
            <a:spLocks noGrp="1"/>
          </p:cNvSpPr>
          <p:nvPr>
            <p:ph type="title"/>
          </p:nvPr>
        </p:nvSpPr>
        <p:spPr>
          <a:xfrm>
            <a:off x="648447" y="126609"/>
            <a:ext cx="10895106" cy="1868446"/>
          </a:xfrm>
        </p:spPr>
        <p:txBody>
          <a:bodyPr>
            <a:noAutofit/>
          </a:bodyPr>
          <a:lstStyle/>
          <a:p>
            <a:pPr algn="ctr"/>
            <a:r>
              <a:rPr lang="es-ES" sz="3200" b="1" dirty="0">
                <a:solidFill>
                  <a:srgbClr val="000000"/>
                </a:solidFill>
                <a:highlight>
                  <a:srgbClr val="00FF00"/>
                </a:highlight>
                <a:latin typeface="Calibri" panose="020F0502020204030204" pitchFamily="34" charset="0"/>
                <a:ea typeface="ArialUnicodeMS"/>
              </a:rPr>
              <a:t>“El mercado no lo resuelve todo. La inequidad es fuente de nuevas formas de violencia que amenazan el tejido social (n. 168). El asunto es la fragilidad humana, la tendencia constante al egoísmo humano (n. 166)”</a:t>
            </a:r>
            <a:r>
              <a:rPr lang="es-ES" sz="3200" b="1" dirty="0">
                <a:solidFill>
                  <a:srgbClr val="000000"/>
                </a:solidFill>
                <a:effectLst/>
                <a:highlight>
                  <a:srgbClr val="00FF00"/>
                </a:highlight>
                <a:latin typeface="Calibri" panose="020F0502020204030204" pitchFamily="34" charset="0"/>
                <a:ea typeface="ArialUnicodeMS"/>
              </a:rPr>
              <a:t> </a:t>
            </a:r>
            <a:endParaRPr lang="es-ES" sz="3200" dirty="0">
              <a:highlight>
                <a:srgbClr val="00FF00"/>
              </a:highlight>
            </a:endParaRPr>
          </a:p>
        </p:txBody>
      </p:sp>
      <p:pic>
        <p:nvPicPr>
          <p:cNvPr id="11" name="Marcador de contenido 10">
            <a:extLst>
              <a:ext uri="{FF2B5EF4-FFF2-40B4-BE49-F238E27FC236}">
                <a16:creationId xmlns:a16="http://schemas.microsoft.com/office/drawing/2014/main" id="{3CA147E5-B130-41E2-81CD-E6120D99D72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36888" y="3083719"/>
            <a:ext cx="5080000" cy="2133600"/>
          </a:xfrm>
        </p:spPr>
      </p:pic>
      <p:pic>
        <p:nvPicPr>
          <p:cNvPr id="3" name="Imagen 2">
            <a:extLst>
              <a:ext uri="{FF2B5EF4-FFF2-40B4-BE49-F238E27FC236}">
                <a16:creationId xmlns:a16="http://schemas.microsoft.com/office/drawing/2014/main" id="{C5EBF213-F07B-42A2-AA53-8FCEB2A4BDF1}"/>
              </a:ext>
            </a:extLst>
          </p:cNvPr>
          <p:cNvPicPr>
            <a:picLocks noChangeAspect="1"/>
          </p:cNvPicPr>
          <p:nvPr/>
        </p:nvPicPr>
        <p:blipFill>
          <a:blip r:embed="rId5"/>
          <a:stretch>
            <a:fillRect/>
          </a:stretch>
        </p:blipFill>
        <p:spPr>
          <a:xfrm>
            <a:off x="10961334" y="5778914"/>
            <a:ext cx="1164437" cy="1079086"/>
          </a:xfrm>
          <a:prstGeom prst="rect">
            <a:avLst/>
          </a:prstGeom>
        </p:spPr>
      </p:pic>
    </p:spTree>
    <p:extLst>
      <p:ext uri="{BB962C8B-B14F-4D97-AF65-F5344CB8AC3E}">
        <p14:creationId xmlns:p14="http://schemas.microsoft.com/office/powerpoint/2010/main" val="32262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C23F1DAB-DE9C-B64A-B99E-A1D6C922F897}"/>
              </a:ext>
            </a:extLst>
          </p:cNvPr>
          <p:cNvSpPr>
            <a:spLocks noGrp="1"/>
          </p:cNvSpPr>
          <p:nvPr>
            <p:ph type="title"/>
          </p:nvPr>
        </p:nvSpPr>
        <p:spPr>
          <a:xfrm>
            <a:off x="636916" y="4542503"/>
            <a:ext cx="9184606" cy="1179870"/>
          </a:xfrm>
        </p:spPr>
        <p:txBody>
          <a:bodyPr vert="horz" lIns="91440" tIns="45720" rIns="91440" bIns="45720" rtlCol="0" anchor="b">
            <a:normAutofit/>
          </a:bodyPr>
          <a:lstStyle/>
          <a:p>
            <a:pPr>
              <a:lnSpc>
                <a:spcPct val="90000"/>
              </a:lnSpc>
            </a:pPr>
            <a:r>
              <a:rPr lang="en-US" sz="3200" dirty="0">
                <a:highlight>
                  <a:srgbClr val="C0C0C0"/>
                </a:highlight>
              </a:rPr>
              <a:t>1. </a:t>
            </a:r>
            <a:r>
              <a:rPr lang="en-US" sz="3200" dirty="0" err="1">
                <a:highlight>
                  <a:srgbClr val="C0C0C0"/>
                </a:highlight>
              </a:rPr>
              <a:t>Cultura</a:t>
            </a:r>
            <a:r>
              <a:rPr lang="en-US" sz="3200" dirty="0">
                <a:highlight>
                  <a:srgbClr val="C0C0C0"/>
                </a:highlight>
              </a:rPr>
              <a:t> del </a:t>
            </a:r>
            <a:r>
              <a:rPr lang="en-US" sz="3200" dirty="0" err="1">
                <a:highlight>
                  <a:srgbClr val="C0C0C0"/>
                </a:highlight>
              </a:rPr>
              <a:t>descarte</a:t>
            </a:r>
            <a:br>
              <a:rPr lang="en-US" sz="3200" dirty="0">
                <a:highlight>
                  <a:srgbClr val="C0C0C0"/>
                </a:highlight>
              </a:rPr>
            </a:br>
            <a:r>
              <a:rPr lang="en-US" sz="3200" dirty="0">
                <a:highlight>
                  <a:srgbClr val="C0C0C0"/>
                </a:highlight>
              </a:rPr>
              <a:t>2. Los derechos </a:t>
            </a:r>
            <a:r>
              <a:rPr lang="en-US" sz="3200" dirty="0" err="1">
                <a:highlight>
                  <a:srgbClr val="C0C0C0"/>
                </a:highlight>
              </a:rPr>
              <a:t>humanos</a:t>
            </a:r>
            <a:r>
              <a:rPr lang="en-US" sz="3200" dirty="0">
                <a:highlight>
                  <a:srgbClr val="C0C0C0"/>
                </a:highlight>
              </a:rPr>
              <a:t> no son </a:t>
            </a:r>
            <a:r>
              <a:rPr lang="en-US" sz="3200" dirty="0" err="1">
                <a:highlight>
                  <a:srgbClr val="C0C0C0"/>
                </a:highlight>
              </a:rPr>
              <a:t>universasles</a:t>
            </a:r>
            <a:endParaRPr lang="en-US" sz="3200" dirty="0">
              <a:highlight>
                <a:srgbClr val="C0C0C0"/>
              </a:highlight>
            </a:endParaRPr>
          </a:p>
        </p:txBody>
      </p:sp>
      <p:pic>
        <p:nvPicPr>
          <p:cNvPr id="2050" name="Picture 2" descr="India, Humano, Inclusión, Anciana, Mujer">
            <a:extLst>
              <a:ext uri="{FF2B5EF4-FFF2-40B4-BE49-F238E27FC236}">
                <a16:creationId xmlns:a16="http://schemas.microsoft.com/office/drawing/2014/main" id="{9DF0395F-C96A-B644-9B47-E1001DECD84A}"/>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t="18388" r="-1" b="22635"/>
          <a:stretch/>
        </p:blipFill>
        <p:spPr bwMode="auto">
          <a:xfrm>
            <a:off x="635458" y="640080"/>
            <a:ext cx="9186063"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406FA293-2C1F-9749-AE79-4E51EA66D6E9}"/>
              </a:ext>
            </a:extLst>
          </p:cNvPr>
          <p:cNvPicPr>
            <a:picLocks noChangeAspect="1"/>
          </p:cNvPicPr>
          <p:nvPr/>
        </p:nvPicPr>
        <p:blipFill>
          <a:blip r:embed="rId8"/>
          <a:stretch>
            <a:fillRect/>
          </a:stretch>
        </p:blipFill>
        <p:spPr>
          <a:xfrm>
            <a:off x="10243749" y="5029200"/>
            <a:ext cx="1470271" cy="1362503"/>
          </a:xfrm>
          <a:prstGeom prst="rect">
            <a:avLst/>
          </a:prstGeom>
        </p:spPr>
      </p:pic>
    </p:spTree>
    <p:extLst>
      <p:ext uri="{BB962C8B-B14F-4D97-AF65-F5344CB8AC3E}">
        <p14:creationId xmlns:p14="http://schemas.microsoft.com/office/powerpoint/2010/main" val="2204874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22051-6CE5-4EC1-BFAF-7E3B24671565}"/>
              </a:ext>
            </a:extLst>
          </p:cNvPr>
          <p:cNvSpPr>
            <a:spLocks noGrp="1"/>
          </p:cNvSpPr>
          <p:nvPr>
            <p:ph type="title"/>
          </p:nvPr>
        </p:nvSpPr>
        <p:spPr>
          <a:xfrm>
            <a:off x="0" y="3006670"/>
            <a:ext cx="11868443" cy="3168121"/>
          </a:xfrm>
        </p:spPr>
        <p:txBody>
          <a:bodyPr>
            <a:noAutofit/>
          </a:bodyPr>
          <a:lstStyle/>
          <a:p>
            <a:pPr algn="ctr"/>
            <a:r>
              <a:rPr lang="es-ES" sz="3200" b="1" dirty="0">
                <a:highlight>
                  <a:srgbClr val="00FF00"/>
                </a:highlight>
                <a:latin typeface="Calibri" panose="020F0502020204030204" pitchFamily="34" charset="0"/>
                <a:ea typeface="Calibri" panose="020F0502020204030204" pitchFamily="34" charset="0"/>
              </a:rPr>
              <a:t>“El siglo XXI asiste a un continuo debilitamiento de los</a:t>
            </a:r>
            <a:br>
              <a:rPr lang="es-ES" sz="3200" b="1" dirty="0">
                <a:highlight>
                  <a:srgbClr val="00FF00"/>
                </a:highlight>
                <a:latin typeface="Calibri" panose="020F0502020204030204" pitchFamily="34" charset="0"/>
                <a:ea typeface="Calibri" panose="020F0502020204030204" pitchFamily="34" charset="0"/>
              </a:rPr>
            </a:br>
            <a:r>
              <a:rPr lang="es-ES" sz="3200" b="1" dirty="0">
                <a:highlight>
                  <a:srgbClr val="00FF00"/>
                </a:highlight>
                <a:latin typeface="Calibri" panose="020F0502020204030204" pitchFamily="34" charset="0"/>
                <a:ea typeface="Calibri" panose="020F0502020204030204" pitchFamily="34" charset="0"/>
              </a:rPr>
              <a:t>Estados nacionales. Es necesario un nuevo consenso sobre</a:t>
            </a:r>
            <a:br>
              <a:rPr lang="es-ES" sz="3200" b="1" dirty="0">
                <a:highlight>
                  <a:srgbClr val="00FF00"/>
                </a:highlight>
                <a:latin typeface="Calibri" panose="020F0502020204030204" pitchFamily="34" charset="0"/>
                <a:ea typeface="Calibri" panose="020F0502020204030204" pitchFamily="34" charset="0"/>
              </a:rPr>
            </a:br>
            <a:r>
              <a:rPr lang="es-ES" sz="3200" b="1" dirty="0">
                <a:highlight>
                  <a:srgbClr val="00FF00"/>
                </a:highlight>
                <a:latin typeface="Calibri" panose="020F0502020204030204" pitchFamily="34" charset="0"/>
                <a:ea typeface="Calibri" panose="020F0502020204030204" pitchFamily="34" charset="0"/>
              </a:rPr>
              <a:t>instituciones internacionales fuertes. Es necesaria una</a:t>
            </a:r>
            <a:br>
              <a:rPr lang="es-ES" sz="3200" b="1" dirty="0">
                <a:highlight>
                  <a:srgbClr val="00FF00"/>
                </a:highlight>
                <a:latin typeface="Calibri" panose="020F0502020204030204" pitchFamily="34" charset="0"/>
                <a:ea typeface="Calibri" panose="020F0502020204030204" pitchFamily="34" charset="0"/>
              </a:rPr>
            </a:br>
            <a:r>
              <a:rPr lang="es-ES" sz="3200" b="1" dirty="0">
                <a:highlight>
                  <a:srgbClr val="00FF00"/>
                </a:highlight>
                <a:latin typeface="Calibri" panose="020F0502020204030204" pitchFamily="34" charset="0"/>
                <a:ea typeface="Calibri" panose="020F0502020204030204" pitchFamily="34" charset="0"/>
              </a:rPr>
              <a:t>organización mundial más eficiente, con mayor consenso,</a:t>
            </a:r>
            <a:br>
              <a:rPr lang="es-ES" sz="3200" b="1" dirty="0">
                <a:highlight>
                  <a:srgbClr val="00FF00"/>
                </a:highlight>
                <a:latin typeface="Calibri" panose="020F0502020204030204" pitchFamily="34" charset="0"/>
                <a:ea typeface="Calibri" panose="020F0502020204030204" pitchFamily="34" charset="0"/>
              </a:rPr>
            </a:br>
            <a:r>
              <a:rPr lang="es-ES" sz="3200" b="1" dirty="0">
                <a:highlight>
                  <a:srgbClr val="00FF00"/>
                </a:highlight>
                <a:latin typeface="Calibri" panose="020F0502020204030204" pitchFamily="34" charset="0"/>
                <a:ea typeface="Calibri" panose="020F0502020204030204" pitchFamily="34" charset="0"/>
              </a:rPr>
              <a:t>capacidad sancionadora real y fuerza moral y efectiva (n.</a:t>
            </a:r>
            <a:br>
              <a:rPr lang="es-ES" sz="3200" b="1" dirty="0">
                <a:highlight>
                  <a:srgbClr val="00FF00"/>
                </a:highlight>
                <a:latin typeface="Calibri" panose="020F0502020204030204" pitchFamily="34" charset="0"/>
                <a:ea typeface="Calibri" panose="020F0502020204030204" pitchFamily="34" charset="0"/>
              </a:rPr>
            </a:br>
            <a:r>
              <a:rPr lang="es-ES" sz="3200" b="1" dirty="0">
                <a:highlight>
                  <a:srgbClr val="00FF00"/>
                </a:highlight>
                <a:latin typeface="Calibri" panose="020F0502020204030204" pitchFamily="34" charset="0"/>
                <a:ea typeface="Calibri" panose="020F0502020204030204" pitchFamily="34" charset="0"/>
              </a:rPr>
              <a:t>172).</a:t>
            </a:r>
            <a:r>
              <a:rPr lang="es-ES" sz="3200" b="1" dirty="0">
                <a:solidFill>
                  <a:srgbClr val="000000"/>
                </a:solidFill>
                <a:effectLst/>
                <a:highlight>
                  <a:srgbClr val="00FF00"/>
                </a:highlight>
                <a:latin typeface="Calibri" panose="020F0502020204030204" pitchFamily="34" charset="0"/>
                <a:ea typeface="ArialUnicodeMS"/>
              </a:rPr>
              <a:t>» </a:t>
            </a:r>
            <a:endParaRPr lang="es-ES" sz="3200" dirty="0">
              <a:highlight>
                <a:srgbClr val="00FF00"/>
              </a:highlight>
            </a:endParaRPr>
          </a:p>
        </p:txBody>
      </p:sp>
      <p:pic>
        <p:nvPicPr>
          <p:cNvPr id="6" name="Marcador de contenido 5">
            <a:extLst>
              <a:ext uri="{FF2B5EF4-FFF2-40B4-BE49-F238E27FC236}">
                <a16:creationId xmlns:a16="http://schemas.microsoft.com/office/drawing/2014/main" id="{E5E06E85-8CDA-4F90-8AD6-09AA7C5B17D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5397" y="216976"/>
            <a:ext cx="10082165" cy="2789693"/>
          </a:xfrm>
        </p:spPr>
      </p:pic>
      <p:pic>
        <p:nvPicPr>
          <p:cNvPr id="3" name="Imagen 2">
            <a:extLst>
              <a:ext uri="{FF2B5EF4-FFF2-40B4-BE49-F238E27FC236}">
                <a16:creationId xmlns:a16="http://schemas.microsoft.com/office/drawing/2014/main" id="{12EA4215-112A-491B-85D0-08E13415B41E}"/>
              </a:ext>
            </a:extLst>
          </p:cNvPr>
          <p:cNvPicPr>
            <a:picLocks noChangeAspect="1"/>
          </p:cNvPicPr>
          <p:nvPr/>
        </p:nvPicPr>
        <p:blipFill>
          <a:blip r:embed="rId4"/>
          <a:stretch>
            <a:fillRect/>
          </a:stretch>
        </p:blipFill>
        <p:spPr>
          <a:xfrm>
            <a:off x="11027563" y="5778914"/>
            <a:ext cx="1164437" cy="1079086"/>
          </a:xfrm>
          <a:prstGeom prst="rect">
            <a:avLst/>
          </a:prstGeom>
        </p:spPr>
      </p:pic>
    </p:spTree>
    <p:extLst>
      <p:ext uri="{BB962C8B-B14F-4D97-AF65-F5344CB8AC3E}">
        <p14:creationId xmlns:p14="http://schemas.microsoft.com/office/powerpoint/2010/main" val="1848965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22051-6CE5-4EC1-BFAF-7E3B24671565}"/>
              </a:ext>
            </a:extLst>
          </p:cNvPr>
          <p:cNvSpPr>
            <a:spLocks noGrp="1"/>
          </p:cNvSpPr>
          <p:nvPr>
            <p:ph type="title"/>
          </p:nvPr>
        </p:nvSpPr>
        <p:spPr>
          <a:xfrm>
            <a:off x="5796227" y="0"/>
            <a:ext cx="6072216" cy="6174792"/>
          </a:xfrm>
        </p:spPr>
        <p:txBody>
          <a:bodyPr>
            <a:noAutofit/>
          </a:bodyPr>
          <a:lstStyle/>
          <a:p>
            <a:pPr algn="ctr"/>
            <a:r>
              <a:rPr lang="es-ES" sz="3200" b="1" dirty="0">
                <a:highlight>
                  <a:srgbClr val="00FF00"/>
                </a:highlight>
                <a:latin typeface="Calibri" panose="020F0502020204030204" pitchFamily="34" charset="0"/>
                <a:ea typeface="Calibri" panose="020F0502020204030204" pitchFamily="34" charset="0"/>
              </a:rPr>
              <a:t>“</a:t>
            </a:r>
            <a:r>
              <a:rPr lang="es-ES" sz="4000" b="1" dirty="0">
                <a:highlight>
                  <a:srgbClr val="00FF00"/>
                </a:highlight>
                <a:latin typeface="Calibri" panose="020F0502020204030204" pitchFamily="34" charset="0"/>
                <a:ea typeface="Calibri" panose="020F0502020204030204" pitchFamily="34" charset="0"/>
              </a:rPr>
              <a:t>La política no puede someterse al dictado de las finanzas</a:t>
            </a:r>
            <a:br>
              <a:rPr lang="es-ES" sz="4000" b="1" dirty="0">
                <a:highlight>
                  <a:srgbClr val="00FF00"/>
                </a:highlight>
                <a:latin typeface="Calibri" panose="020F0502020204030204" pitchFamily="34" charset="0"/>
                <a:ea typeface="Calibri" panose="020F0502020204030204" pitchFamily="34" charset="0"/>
              </a:rPr>
            </a:br>
            <a:r>
              <a:rPr lang="es-ES" sz="4000" b="1" dirty="0">
                <a:highlight>
                  <a:srgbClr val="00FF00"/>
                </a:highlight>
                <a:latin typeface="Calibri" panose="020F0502020204030204" pitchFamily="34" charset="0"/>
                <a:ea typeface="Calibri" panose="020F0502020204030204" pitchFamily="34" charset="0"/>
              </a:rPr>
              <a:t>y exclusivamente al paradigma tecnocrático. Debe pensarse</a:t>
            </a:r>
            <a:br>
              <a:rPr lang="es-ES" sz="4000" b="1" dirty="0">
                <a:highlight>
                  <a:srgbClr val="00FF00"/>
                </a:highlight>
                <a:latin typeface="Calibri" panose="020F0502020204030204" pitchFamily="34" charset="0"/>
                <a:ea typeface="Calibri" panose="020F0502020204030204" pitchFamily="34" charset="0"/>
              </a:rPr>
            </a:br>
            <a:r>
              <a:rPr lang="es-ES" sz="4000" b="1" dirty="0">
                <a:highlight>
                  <a:srgbClr val="00FF00"/>
                </a:highlight>
                <a:latin typeface="Calibri" panose="020F0502020204030204" pitchFamily="34" charset="0"/>
                <a:ea typeface="Calibri" panose="020F0502020204030204" pitchFamily="34" charset="0"/>
              </a:rPr>
              <a:t>en el largo plazo”. (n. 177</a:t>
            </a:r>
            <a:r>
              <a:rPr lang="es-ES" sz="4000" b="1" dirty="0">
                <a:latin typeface="Calibri" panose="020F0502020204030204" pitchFamily="34" charset="0"/>
                <a:ea typeface="Calibri" panose="020F0502020204030204" pitchFamily="34" charset="0"/>
              </a:rPr>
              <a:t>)</a:t>
            </a:r>
            <a:endParaRPr lang="es-ES" sz="4000" dirty="0">
              <a:highlight>
                <a:srgbClr val="00FF00"/>
              </a:highlight>
            </a:endParaRPr>
          </a:p>
        </p:txBody>
      </p:sp>
      <p:pic>
        <p:nvPicPr>
          <p:cNvPr id="6" name="Marcador de contenido 5">
            <a:extLst>
              <a:ext uri="{FF2B5EF4-FFF2-40B4-BE49-F238E27FC236}">
                <a16:creationId xmlns:a16="http://schemas.microsoft.com/office/drawing/2014/main" id="{FCA47FBF-3540-48AF-8C79-41B687C7EE9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3557" y="123987"/>
            <a:ext cx="5612294" cy="6734013"/>
          </a:xfrm>
        </p:spPr>
      </p:pic>
      <p:pic>
        <p:nvPicPr>
          <p:cNvPr id="4" name="Imagen 3">
            <a:extLst>
              <a:ext uri="{FF2B5EF4-FFF2-40B4-BE49-F238E27FC236}">
                <a16:creationId xmlns:a16="http://schemas.microsoft.com/office/drawing/2014/main" id="{86D3C3F2-10C0-40B9-9221-A25217F9A64A}"/>
              </a:ext>
            </a:extLst>
          </p:cNvPr>
          <p:cNvPicPr>
            <a:picLocks noChangeAspect="1"/>
          </p:cNvPicPr>
          <p:nvPr/>
        </p:nvPicPr>
        <p:blipFill>
          <a:blip r:embed="rId4"/>
          <a:stretch>
            <a:fillRect/>
          </a:stretch>
        </p:blipFill>
        <p:spPr>
          <a:xfrm>
            <a:off x="10802162" y="5778914"/>
            <a:ext cx="1164437" cy="1079086"/>
          </a:xfrm>
          <a:prstGeom prst="rect">
            <a:avLst/>
          </a:prstGeom>
        </p:spPr>
      </p:pic>
    </p:spTree>
    <p:extLst>
      <p:ext uri="{BB962C8B-B14F-4D97-AF65-F5344CB8AC3E}">
        <p14:creationId xmlns:p14="http://schemas.microsoft.com/office/powerpoint/2010/main" val="3014891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p:txBody>
          <a:bodyPr/>
          <a:lstStyle/>
          <a:p>
            <a:pPr algn="ctr"/>
            <a:r>
              <a:rPr lang="es-ES" dirty="0">
                <a:highlight>
                  <a:srgbClr val="00FF00"/>
                </a:highlight>
              </a:rPr>
              <a:t>Algunas frases a destacar: </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a:xfrm>
            <a:off x="458694" y="1583690"/>
            <a:ext cx="11274612" cy="5066492"/>
          </a:xfrm>
        </p:spPr>
        <p:txBody>
          <a:bodyPr>
            <a:noAutofit/>
          </a:bodyPr>
          <a:lstStyle/>
          <a:p>
            <a:pPr algn="just"/>
            <a:r>
              <a:rPr lang="es-ES" sz="2600" dirty="0">
                <a:latin typeface="Calibri" panose="020F0502020204030204" pitchFamily="34" charset="0"/>
                <a:ea typeface="Calibri" panose="020F0502020204030204" pitchFamily="34" charset="0"/>
              </a:rPr>
              <a:t>157. La pretensión de instalar el populismo como clave de lectura de la realidad social, tiene otra debilidad: que ignora </a:t>
            </a:r>
            <a:r>
              <a:rPr lang="es-ES" sz="2600" b="1" dirty="0">
                <a:latin typeface="Calibri" panose="020F0502020204030204" pitchFamily="34" charset="0"/>
                <a:ea typeface="Calibri" panose="020F0502020204030204" pitchFamily="34" charset="0"/>
              </a:rPr>
              <a:t>la legitimidad de la noción de pueblo</a:t>
            </a:r>
            <a:r>
              <a:rPr lang="es-ES" sz="2600" dirty="0">
                <a:latin typeface="Calibri" panose="020F0502020204030204" pitchFamily="34" charset="0"/>
                <a:ea typeface="Calibri" panose="020F0502020204030204" pitchFamily="34" charset="0"/>
              </a:rPr>
              <a:t>..</a:t>
            </a:r>
            <a:endParaRPr lang="es-ES" sz="2600" dirty="0">
              <a:effectLst/>
              <a:latin typeface="Calibri" panose="020F0502020204030204" pitchFamily="34" charset="0"/>
              <a:ea typeface="Calibri" panose="020F0502020204030204" pitchFamily="34" charset="0"/>
            </a:endParaRPr>
          </a:p>
          <a:p>
            <a:pPr algn="just"/>
            <a:r>
              <a:rPr lang="es-ES" sz="2600" dirty="0">
                <a:latin typeface="Calibri" panose="020F0502020204030204" pitchFamily="34" charset="0"/>
              </a:rPr>
              <a:t>162. </a:t>
            </a:r>
            <a:r>
              <a:rPr lang="es-ES" sz="2600" b="1" dirty="0">
                <a:latin typeface="Calibri" panose="020F0502020204030204" pitchFamily="34" charset="0"/>
              </a:rPr>
              <a:t>El gran tema es el trabajo</a:t>
            </a:r>
            <a:r>
              <a:rPr lang="es-ES" sz="2600" dirty="0">
                <a:latin typeface="Calibri" panose="020F0502020204030204" pitchFamily="34" charset="0"/>
              </a:rPr>
              <a:t>. Lo verdaderamente popular —porque promueve el bien del pueblo— es asegurar a todos la posibilidad de hacer brotar las semillas que Dios ha puesto en cada uno, sus capacidades, su iniciativa, sus fuerzas. Esa es la mejor ayuda para un pobre, el mejor camino hacia una existencia digna..</a:t>
            </a:r>
          </a:p>
          <a:p>
            <a:pPr algn="just"/>
            <a:r>
              <a:rPr lang="es-ES" sz="2600" dirty="0">
                <a:latin typeface="Calibri" panose="020F0502020204030204" pitchFamily="34" charset="0"/>
              </a:rPr>
              <a:t>168. </a:t>
            </a:r>
            <a:r>
              <a:rPr lang="es-ES" sz="2600" b="1" dirty="0">
                <a:latin typeface="Calibri" panose="020F0502020204030204" pitchFamily="34" charset="0"/>
              </a:rPr>
              <a:t>El mercado solo no resuelve todo</a:t>
            </a:r>
            <a:r>
              <a:rPr lang="es-ES" sz="2600" dirty="0">
                <a:latin typeface="Calibri" panose="020F0502020204030204" pitchFamily="34" charset="0"/>
              </a:rPr>
              <a:t>, aunque otra vez nos quieran hacer creer este dogma de fe neoliberal. Se trata de un pensamiento pobre, repetitivo, que propone siempre las mismas recetas frente a cualquier desafío que se presente.</a:t>
            </a:r>
            <a:endParaRPr lang="es-ES" sz="2600" dirty="0"/>
          </a:p>
        </p:txBody>
      </p:sp>
      <p:pic>
        <p:nvPicPr>
          <p:cNvPr id="4" name="Imagen 3">
            <a:extLst>
              <a:ext uri="{FF2B5EF4-FFF2-40B4-BE49-F238E27FC236}">
                <a16:creationId xmlns:a16="http://schemas.microsoft.com/office/drawing/2014/main" id="{893B9873-A7F0-4D29-BC1B-BFD8318F7FB8}"/>
              </a:ext>
            </a:extLst>
          </p:cNvPr>
          <p:cNvPicPr>
            <a:picLocks noChangeAspect="1"/>
          </p:cNvPicPr>
          <p:nvPr/>
        </p:nvPicPr>
        <p:blipFill>
          <a:blip r:embed="rId2"/>
          <a:stretch>
            <a:fillRect/>
          </a:stretch>
        </p:blipFill>
        <p:spPr>
          <a:xfrm>
            <a:off x="10771581" y="207818"/>
            <a:ext cx="1164437" cy="1079086"/>
          </a:xfrm>
          <a:prstGeom prst="rect">
            <a:avLst/>
          </a:prstGeom>
        </p:spPr>
      </p:pic>
    </p:spTree>
    <p:extLst>
      <p:ext uri="{BB962C8B-B14F-4D97-AF65-F5344CB8AC3E}">
        <p14:creationId xmlns:p14="http://schemas.microsoft.com/office/powerpoint/2010/main" val="208396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p:txBody>
          <a:bodyPr/>
          <a:lstStyle/>
          <a:p>
            <a:pPr algn="ctr"/>
            <a:r>
              <a:rPr lang="es-ES" dirty="0">
                <a:highlight>
                  <a:srgbClr val="00FF00"/>
                </a:highlight>
              </a:rPr>
              <a:t>Algunas frases a destacar: </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a:xfrm>
            <a:off x="494805" y="1425748"/>
            <a:ext cx="11274612" cy="5066492"/>
          </a:xfrm>
        </p:spPr>
        <p:txBody>
          <a:bodyPr>
            <a:noAutofit/>
          </a:bodyPr>
          <a:lstStyle/>
          <a:p>
            <a:pPr algn="just"/>
            <a:r>
              <a:rPr lang="es-ES" sz="2600" dirty="0">
                <a:latin typeface="Calibri" panose="020F0502020204030204" pitchFamily="34" charset="0"/>
                <a:cs typeface="Calibri" panose="020F0502020204030204" pitchFamily="34" charset="0"/>
              </a:rPr>
              <a:t>170. Me permito repetir que «la crisis financiera de 2007-2008 era la ocasión para el desarrollo de una </a:t>
            </a:r>
            <a:r>
              <a:rPr lang="es-ES" sz="2600" b="1" dirty="0">
                <a:latin typeface="Calibri" panose="020F0502020204030204" pitchFamily="34" charset="0"/>
                <a:cs typeface="Calibri" panose="020F0502020204030204" pitchFamily="34" charset="0"/>
              </a:rPr>
              <a:t>nueva economía más atenta a los principios éticos </a:t>
            </a:r>
            <a:r>
              <a:rPr lang="es-ES" sz="2600" dirty="0">
                <a:latin typeface="Calibri" panose="020F0502020204030204" pitchFamily="34" charset="0"/>
                <a:cs typeface="Calibri" panose="020F0502020204030204" pitchFamily="34" charset="0"/>
              </a:rPr>
              <a:t>y para una </a:t>
            </a:r>
            <a:r>
              <a:rPr lang="es-ES" sz="2600" b="1" dirty="0">
                <a:latin typeface="Calibri" panose="020F0502020204030204" pitchFamily="34" charset="0"/>
                <a:cs typeface="Calibri" panose="020F0502020204030204" pitchFamily="34" charset="0"/>
              </a:rPr>
              <a:t>nueva regulación de la actividad financiera especulativa y de la riqueza fi</a:t>
            </a:r>
            <a:r>
              <a:rPr lang="es-ES" sz="2600" dirty="0">
                <a:latin typeface="Calibri" panose="020F0502020204030204" pitchFamily="34" charset="0"/>
                <a:cs typeface="Calibri" panose="020F0502020204030204" pitchFamily="34" charset="0"/>
              </a:rPr>
              <a:t>cticia. Pero no hubo una reacción que llevara a repensar los criterios obsoletos que siguen rigiendo al mundo»</a:t>
            </a:r>
          </a:p>
          <a:p>
            <a:pPr algn="just"/>
            <a:r>
              <a:rPr lang="es-ES" sz="2600" dirty="0">
                <a:latin typeface="Calibri" panose="020F0502020204030204" pitchFamily="34" charset="0"/>
                <a:cs typeface="Calibri" panose="020F0502020204030204" pitchFamily="34" charset="0"/>
              </a:rPr>
              <a:t>176. Para muchos la política hoy es una mala palabra, y no se puede ignorar que detrás de este hecho están a menudo los errores, la corrupción, la ineficiencia de algunos políticos. A esto se añaden las estrategias que buscan debilitarla, reemplazarla por la economía o dominarla con alguna ideología. Pero, </a:t>
            </a:r>
            <a:r>
              <a:rPr lang="es-ES" sz="2600" b="1" dirty="0">
                <a:latin typeface="Calibri" panose="020F0502020204030204" pitchFamily="34" charset="0"/>
                <a:cs typeface="Calibri" panose="020F0502020204030204" pitchFamily="34" charset="0"/>
              </a:rPr>
              <a:t>¿puede funcionar el mundo sin política?</a:t>
            </a:r>
            <a:r>
              <a:rPr lang="es-ES" sz="2600" dirty="0">
                <a:latin typeface="Calibri" panose="020F0502020204030204" pitchFamily="34" charset="0"/>
                <a:cs typeface="Calibri" panose="020F0502020204030204" pitchFamily="34" charset="0"/>
              </a:rPr>
              <a:t> ¿Puede haber un camino eficaz hacia la fraternidad universal y la paz social sin una buena política?</a:t>
            </a: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a:p>
            <a:pPr algn="just"/>
            <a:endParaRPr lang="es-ES" sz="2600" dirty="0">
              <a:latin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893B9873-A7F0-4D29-BC1B-BFD8318F7FB8}"/>
              </a:ext>
            </a:extLst>
          </p:cNvPr>
          <p:cNvPicPr>
            <a:picLocks noChangeAspect="1"/>
          </p:cNvPicPr>
          <p:nvPr/>
        </p:nvPicPr>
        <p:blipFill>
          <a:blip r:embed="rId2"/>
          <a:stretch>
            <a:fillRect/>
          </a:stretch>
        </p:blipFill>
        <p:spPr>
          <a:xfrm>
            <a:off x="11027563" y="5913912"/>
            <a:ext cx="1164437" cy="944088"/>
          </a:xfrm>
          <a:prstGeom prst="rect">
            <a:avLst/>
          </a:prstGeom>
        </p:spPr>
      </p:pic>
    </p:spTree>
    <p:extLst>
      <p:ext uri="{BB962C8B-B14F-4D97-AF65-F5344CB8AC3E}">
        <p14:creationId xmlns:p14="http://schemas.microsoft.com/office/powerpoint/2010/main" val="4549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DFE39-97A2-48D8-BBC3-D33A75701405}"/>
              </a:ext>
            </a:extLst>
          </p:cNvPr>
          <p:cNvSpPr>
            <a:spLocks noGrp="1"/>
          </p:cNvSpPr>
          <p:nvPr>
            <p:ph type="ctrTitle"/>
          </p:nvPr>
        </p:nvSpPr>
        <p:spPr>
          <a:xfrm>
            <a:off x="6318141" y="2327550"/>
            <a:ext cx="5029200" cy="1447800"/>
          </a:xfrm>
        </p:spPr>
        <p:txBody>
          <a:bodyPr anchor="b">
            <a:normAutofit fontScale="90000"/>
          </a:bodyPr>
          <a:lstStyle/>
          <a:p>
            <a:r>
              <a:rPr lang="es-ES" dirty="0"/>
              <a:t> DIÁLOGO y AMISTAD SOCIAL</a:t>
            </a:r>
          </a:p>
        </p:txBody>
      </p:sp>
      <p:sp>
        <p:nvSpPr>
          <p:cNvPr id="3" name="Subtítulo 2">
            <a:extLst>
              <a:ext uri="{FF2B5EF4-FFF2-40B4-BE49-F238E27FC236}">
                <a16:creationId xmlns:a16="http://schemas.microsoft.com/office/drawing/2014/main" id="{DB745711-4730-4D59-8B63-F5CC8D2BD619}"/>
              </a:ext>
            </a:extLst>
          </p:cNvPr>
          <p:cNvSpPr>
            <a:spLocks noGrp="1"/>
          </p:cNvSpPr>
          <p:nvPr>
            <p:ph type="subTitle" idx="1"/>
          </p:nvPr>
        </p:nvSpPr>
        <p:spPr>
          <a:xfrm>
            <a:off x="6540284" y="3962400"/>
            <a:ext cx="4584915" cy="762000"/>
          </a:xfrm>
        </p:spPr>
        <p:txBody>
          <a:bodyPr anchor="t">
            <a:normAutofit/>
          </a:bodyPr>
          <a:lstStyle/>
          <a:p>
            <a:r>
              <a:rPr lang="es-ES" sz="2200" b="1" u="sng" dirty="0"/>
              <a:t>CAPÍTULO VI  FRATELLI TUTTI</a:t>
            </a:r>
          </a:p>
        </p:txBody>
      </p:sp>
      <p:pic>
        <p:nvPicPr>
          <p:cNvPr id="6" name="Imagen 5">
            <a:extLst>
              <a:ext uri="{FF2B5EF4-FFF2-40B4-BE49-F238E27FC236}">
                <a16:creationId xmlns:a16="http://schemas.microsoft.com/office/drawing/2014/main" id="{68651612-02E9-4746-A91D-84C306512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6" y="4724400"/>
            <a:ext cx="1161288" cy="1078992"/>
          </a:xfrm>
          <a:prstGeom prst="rect">
            <a:avLst/>
          </a:prstGeom>
        </p:spPr>
      </p:pic>
      <p:pic>
        <p:nvPicPr>
          <p:cNvPr id="1028" name="Picture 4" descr="Fotos de Dos personas dialogando de stock, Dos personas dialogando imágenes  libres de derechos | Depositphotos®">
            <a:extLst>
              <a:ext uri="{FF2B5EF4-FFF2-40B4-BE49-F238E27FC236}">
                <a16:creationId xmlns:a16="http://schemas.microsoft.com/office/drawing/2014/main" id="{1EB50061-4616-974C-B9B3-DF472B5A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12" y="692700"/>
            <a:ext cx="5472599" cy="547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602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E1E1C-B4C5-214F-A5F9-550FD9BD29AB}"/>
              </a:ext>
            </a:extLst>
          </p:cNvPr>
          <p:cNvSpPr>
            <a:spLocks noGrp="1"/>
          </p:cNvSpPr>
          <p:nvPr>
            <p:ph type="title"/>
          </p:nvPr>
        </p:nvSpPr>
        <p:spPr/>
        <p:txBody>
          <a:bodyPr>
            <a:normAutofit/>
          </a:bodyPr>
          <a:lstStyle/>
          <a:p>
            <a:pPr algn="ctr"/>
            <a:r>
              <a:rPr lang="es-ES" b="1" dirty="0">
                <a:solidFill>
                  <a:srgbClr val="C00000"/>
                </a:solidFill>
                <a:highlight>
                  <a:srgbClr val="00FF00"/>
                </a:highlight>
              </a:rPr>
              <a:t>EL DIÁLOGO Y LA AMISTAD SOCIAL: </a:t>
            </a:r>
            <a:br>
              <a:rPr lang="es-ES" b="1" dirty="0">
                <a:solidFill>
                  <a:srgbClr val="C00000"/>
                </a:solidFill>
                <a:highlight>
                  <a:srgbClr val="00FF00"/>
                </a:highlight>
              </a:rPr>
            </a:br>
            <a:r>
              <a:rPr lang="es-ES" b="1" dirty="0">
                <a:solidFill>
                  <a:srgbClr val="C00000"/>
                </a:solidFill>
                <a:highlight>
                  <a:srgbClr val="00FF00"/>
                </a:highlight>
              </a:rPr>
              <a:t>EL ARTE DEL ENCUENTRO</a:t>
            </a:r>
          </a:p>
        </p:txBody>
      </p:sp>
      <p:sp>
        <p:nvSpPr>
          <p:cNvPr id="3" name="Marcador de contenido 2">
            <a:extLst>
              <a:ext uri="{FF2B5EF4-FFF2-40B4-BE49-F238E27FC236}">
                <a16:creationId xmlns:a16="http://schemas.microsoft.com/office/drawing/2014/main" id="{BBA9E781-A603-CD41-A519-CF0D11ACE42F}"/>
              </a:ext>
            </a:extLst>
          </p:cNvPr>
          <p:cNvSpPr>
            <a:spLocks noGrp="1"/>
          </p:cNvSpPr>
          <p:nvPr>
            <p:ph idx="1"/>
          </p:nvPr>
        </p:nvSpPr>
        <p:spPr/>
        <p:txBody>
          <a:bodyPr>
            <a:normAutofit/>
          </a:bodyPr>
          <a:lstStyle/>
          <a:p>
            <a:pPr algn="just"/>
            <a:r>
              <a:rPr lang="es-ES" dirty="0"/>
              <a:t>CONCEPTO DE LA VIDA COMO </a:t>
            </a:r>
            <a:r>
              <a:rPr lang="es-ES" b="1" dirty="0"/>
              <a:t>“ARTE DEL ENCUENTRO” </a:t>
            </a:r>
            <a:r>
              <a:rPr lang="es-ES" dirty="0"/>
              <a:t>CON TODOS SIN EXCEPCIÓN, INCLUSO CON LAS PERIFERIAS DEL MUNDO Y CON LOS PUEBLOS ORIGINARIOS.</a:t>
            </a:r>
          </a:p>
          <a:p>
            <a:pPr algn="just"/>
            <a:endParaRPr lang="es-ES" dirty="0"/>
          </a:p>
          <a:p>
            <a:pPr algn="just"/>
            <a:r>
              <a:rPr lang="es-ES" dirty="0"/>
              <a:t>MILAGRO DE “</a:t>
            </a:r>
            <a:r>
              <a:rPr lang="es-ES" b="1" dirty="0"/>
              <a:t>LA PERSONA AMABLE</a:t>
            </a:r>
            <a:r>
              <a:rPr lang="es-ES" dirty="0"/>
              <a:t>” QUE DEJA A UN LADO SUS ANSIEDADES Y URGENCIAS PARA PRESTAR ATENCIÓN AL OTRO, PARA REGALAR UNA SONRISA, DECIR UNA PALABRA DE ÁNIMO, ESCUCHAR A OTROS EN MEDIO DE TANTA INDIFERENCIA.</a:t>
            </a:r>
          </a:p>
        </p:txBody>
      </p:sp>
      <p:pic>
        <p:nvPicPr>
          <p:cNvPr id="4" name="Imagen 3">
            <a:extLst>
              <a:ext uri="{FF2B5EF4-FFF2-40B4-BE49-F238E27FC236}">
                <a16:creationId xmlns:a16="http://schemas.microsoft.com/office/drawing/2014/main" id="{810CF60B-2BBF-5042-8D07-F79BBC34E3F6}"/>
              </a:ext>
            </a:extLst>
          </p:cNvPr>
          <p:cNvPicPr>
            <a:picLocks noChangeAspect="1"/>
          </p:cNvPicPr>
          <p:nvPr/>
        </p:nvPicPr>
        <p:blipFill>
          <a:blip r:embed="rId2"/>
          <a:stretch>
            <a:fillRect/>
          </a:stretch>
        </p:blipFill>
        <p:spPr>
          <a:xfrm>
            <a:off x="10568869" y="5863797"/>
            <a:ext cx="1164437" cy="1079086"/>
          </a:xfrm>
          <a:prstGeom prst="rect">
            <a:avLst/>
          </a:prstGeom>
        </p:spPr>
      </p:pic>
    </p:spTree>
    <p:extLst>
      <p:ext uri="{BB962C8B-B14F-4D97-AF65-F5344CB8AC3E}">
        <p14:creationId xmlns:p14="http://schemas.microsoft.com/office/powerpoint/2010/main" val="2138677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D3E46-0AE9-4B69-85D4-7B67DB3BE213}"/>
              </a:ext>
            </a:extLst>
          </p:cNvPr>
          <p:cNvSpPr>
            <a:spLocks noGrp="1"/>
          </p:cNvSpPr>
          <p:nvPr>
            <p:ph type="title"/>
          </p:nvPr>
        </p:nvSpPr>
        <p:spPr/>
        <p:txBody>
          <a:bodyPr>
            <a:normAutofit/>
          </a:bodyPr>
          <a:lstStyle/>
          <a:p>
            <a:pPr algn="ctr"/>
            <a:r>
              <a:rPr lang="es-ES" dirty="0">
                <a:highlight>
                  <a:srgbClr val="00FF00"/>
                </a:highlight>
              </a:rPr>
              <a:t>DIÁLOGO COMO INSTRUMENTO</a:t>
            </a:r>
            <a:br>
              <a:rPr lang="es-ES" dirty="0">
                <a:highlight>
                  <a:srgbClr val="00FF00"/>
                </a:highlight>
              </a:rPr>
            </a:br>
            <a:r>
              <a:rPr lang="es-ES" dirty="0">
                <a:highlight>
                  <a:srgbClr val="00FF00"/>
                </a:highlight>
              </a:rPr>
              <a:t>PARA LA AMISTAD SOCIAL</a:t>
            </a:r>
          </a:p>
        </p:txBody>
      </p:sp>
      <p:sp>
        <p:nvSpPr>
          <p:cNvPr id="3" name="Marcador de contenido 2">
            <a:extLst>
              <a:ext uri="{FF2B5EF4-FFF2-40B4-BE49-F238E27FC236}">
                <a16:creationId xmlns:a16="http://schemas.microsoft.com/office/drawing/2014/main" id="{DAFAD06B-F58C-48CE-8113-F01A7D591812}"/>
              </a:ext>
            </a:extLst>
          </p:cNvPr>
          <p:cNvSpPr>
            <a:spLocks noGrp="1"/>
          </p:cNvSpPr>
          <p:nvPr>
            <p:ph idx="1"/>
          </p:nvPr>
        </p:nvSpPr>
        <p:spPr/>
        <p:txBody>
          <a:bodyPr>
            <a:noAutofit/>
          </a:bodyPr>
          <a:lstStyle/>
          <a:p>
            <a:pPr algn="just">
              <a:buFont typeface="Wingdings" pitchFamily="2" charset="2"/>
              <a:buChar char="ü"/>
            </a:pPr>
            <a:r>
              <a:rPr lang="es-ES" dirty="0">
                <a:latin typeface="+mj-lt"/>
              </a:rPr>
              <a:t>Dos tendencias opuestas pero igualmente ineficaces: </a:t>
            </a:r>
          </a:p>
          <a:p>
            <a:pPr lvl="1" algn="just">
              <a:buFont typeface="Courier New" panose="02070309020205020404" pitchFamily="49" charset="0"/>
              <a:buChar char="o"/>
            </a:pPr>
            <a:r>
              <a:rPr lang="es-ES" dirty="0">
                <a:latin typeface="+mj-lt"/>
              </a:rPr>
              <a:t> La indiferencia egoísta.</a:t>
            </a:r>
          </a:p>
          <a:p>
            <a:pPr lvl="1" algn="just">
              <a:buFont typeface="Courier New" panose="02070309020205020404" pitchFamily="49" charset="0"/>
              <a:buChar char="o"/>
            </a:pPr>
            <a:r>
              <a:rPr lang="es-ES" dirty="0">
                <a:latin typeface="+mj-lt"/>
              </a:rPr>
              <a:t> La protesta violenta. </a:t>
            </a:r>
          </a:p>
          <a:p>
            <a:pPr algn="just">
              <a:buFont typeface="Wingdings" pitchFamily="2" charset="2"/>
              <a:buChar char="ü"/>
            </a:pPr>
            <a:r>
              <a:rPr lang="es-ES" dirty="0">
                <a:latin typeface="+mj-lt"/>
              </a:rPr>
              <a:t>Un camino diferente:  el diálogo.</a:t>
            </a:r>
          </a:p>
          <a:p>
            <a:pPr algn="just">
              <a:buFont typeface="Wingdings" pitchFamily="2" charset="2"/>
              <a:buChar char="ü"/>
            </a:pPr>
            <a:r>
              <a:rPr lang="es-ES" dirty="0">
                <a:latin typeface="+mj-lt"/>
              </a:rPr>
              <a:t>Pero un diálogo auténtico que conduce a la cultura del encuentro y a la amistad social.</a:t>
            </a:r>
          </a:p>
          <a:p>
            <a:pPr algn="just">
              <a:buFont typeface="Wingdings" pitchFamily="2" charset="2"/>
              <a:buChar char="ü"/>
            </a:pPr>
            <a:r>
              <a:rPr lang="es-ES" dirty="0">
                <a:latin typeface="+mj-lt"/>
              </a:rPr>
              <a:t>Según la Cultura del Encuentro de todos se puede aprender               algo, nadie es inservible, nadie es prescindible.</a:t>
            </a:r>
          </a:p>
          <a:p>
            <a:pPr marL="0" indent="0" algn="just">
              <a:buNone/>
            </a:pPr>
            <a:endParaRPr lang="es-ES" dirty="0">
              <a:latin typeface="+mj-lt"/>
            </a:endParaRPr>
          </a:p>
        </p:txBody>
      </p:sp>
      <p:pic>
        <p:nvPicPr>
          <p:cNvPr id="4" name="Imagen 3">
            <a:extLst>
              <a:ext uri="{FF2B5EF4-FFF2-40B4-BE49-F238E27FC236}">
                <a16:creationId xmlns:a16="http://schemas.microsoft.com/office/drawing/2014/main" id="{9DBB7B22-A521-4B47-BE00-D89D515B7C4E}"/>
              </a:ext>
            </a:extLst>
          </p:cNvPr>
          <p:cNvPicPr>
            <a:picLocks noChangeAspect="1"/>
          </p:cNvPicPr>
          <p:nvPr/>
        </p:nvPicPr>
        <p:blipFill>
          <a:blip r:embed="rId2"/>
          <a:stretch>
            <a:fillRect/>
          </a:stretch>
        </p:blipFill>
        <p:spPr>
          <a:xfrm>
            <a:off x="10419253" y="5605670"/>
            <a:ext cx="1164437" cy="1079086"/>
          </a:xfrm>
          <a:prstGeom prst="rect">
            <a:avLst/>
          </a:prstGeom>
        </p:spPr>
      </p:pic>
    </p:spTree>
    <p:extLst>
      <p:ext uri="{BB962C8B-B14F-4D97-AF65-F5344CB8AC3E}">
        <p14:creationId xmlns:p14="http://schemas.microsoft.com/office/powerpoint/2010/main" val="32122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p:txBody>
          <a:bodyPr>
            <a:normAutofit/>
          </a:bodyPr>
          <a:lstStyle/>
          <a:p>
            <a:pPr algn="ctr"/>
            <a:r>
              <a:rPr lang="es-ES" sz="5400" dirty="0">
                <a:highlight>
                  <a:srgbClr val="00FF00"/>
                </a:highlight>
              </a:rPr>
              <a:t>EVITAR FALSOS DIÁLOGOS </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a:xfrm>
            <a:off x="458694" y="1828801"/>
            <a:ext cx="11274612" cy="4663440"/>
          </a:xfrm>
        </p:spPr>
        <p:txBody>
          <a:bodyPr>
            <a:noAutofit/>
          </a:bodyPr>
          <a:lstStyle/>
          <a:p>
            <a:pPr marL="0" indent="0">
              <a:buNone/>
            </a:pPr>
            <a:endParaRPr lang="es-ES" sz="3200" dirty="0">
              <a:latin typeface="Calibri" panose="020F0502020204030204" pitchFamily="34" charset="0"/>
              <a:ea typeface="Calibri" panose="020F0502020204030204" pitchFamily="34" charset="0"/>
            </a:endParaRPr>
          </a:p>
          <a:p>
            <a:r>
              <a:rPr lang="es-ES" sz="3200" dirty="0">
                <a:latin typeface="Calibri" panose="020F0502020204030204" pitchFamily="34" charset="0"/>
                <a:ea typeface="Calibri" panose="020F0502020204030204" pitchFamily="34" charset="0"/>
              </a:rPr>
              <a:t>Monólogos paralelos.</a:t>
            </a:r>
          </a:p>
          <a:p>
            <a:r>
              <a:rPr lang="es-ES" sz="3200" dirty="0">
                <a:latin typeface="Calibri" panose="020F0502020204030204" pitchFamily="34" charset="0"/>
                <a:ea typeface="Calibri" panose="020F0502020204030204" pitchFamily="34" charset="0"/>
              </a:rPr>
              <a:t>Relativismo que niega valores básicos objetivos.</a:t>
            </a:r>
            <a:endParaRPr lang="es-ES" sz="2000" dirty="0">
              <a:effectLst/>
              <a:latin typeface="Calibri" panose="020F0502020204030204" pitchFamily="34" charset="0"/>
              <a:ea typeface="Calibri" panose="020F0502020204030204" pitchFamily="34" charset="0"/>
            </a:endParaRPr>
          </a:p>
          <a:p>
            <a:r>
              <a:rPr lang="es-ES" sz="3200" dirty="0">
                <a:latin typeface="Calibri" panose="020F0502020204030204" pitchFamily="34" charset="0"/>
              </a:rPr>
              <a:t>Aportación manipuladora de datos. </a:t>
            </a:r>
            <a:endParaRPr lang="es-ES" sz="2000" dirty="0">
              <a:latin typeface="Calibri" panose="020F0502020204030204" pitchFamily="34" charset="0"/>
            </a:endParaRPr>
          </a:p>
          <a:p>
            <a:r>
              <a:rPr lang="es-ES" sz="3200" dirty="0">
                <a:latin typeface="Calibri" panose="020F0502020204030204" pitchFamily="34" charset="0"/>
              </a:rPr>
              <a:t>Conversación no preocupada por el bien común, sino por lograr beneficios.</a:t>
            </a:r>
          </a:p>
          <a:p>
            <a:r>
              <a:rPr lang="es-ES" sz="3200" dirty="0">
                <a:latin typeface="Calibri" panose="020F0502020204030204" pitchFamily="34" charset="0"/>
              </a:rPr>
              <a:t>El riesgo de la </a:t>
            </a:r>
            <a:r>
              <a:rPr lang="es-ES" sz="3200" dirty="0" err="1">
                <a:latin typeface="Calibri" panose="020F0502020204030204" pitchFamily="34" charset="0"/>
              </a:rPr>
              <a:t>posverdad</a:t>
            </a:r>
            <a:r>
              <a:rPr lang="es-ES" sz="3200" dirty="0">
                <a:latin typeface="Calibri" panose="020F0502020204030204" pitchFamily="34" charset="0"/>
              </a:rPr>
              <a:t> y las </a:t>
            </a:r>
            <a:r>
              <a:rPr lang="es-ES" sz="3200" dirty="0" err="1">
                <a:latin typeface="Calibri" panose="020F0502020204030204" pitchFamily="34" charset="0"/>
              </a:rPr>
              <a:t>fake</a:t>
            </a:r>
            <a:r>
              <a:rPr lang="es-ES" sz="3200" dirty="0">
                <a:latin typeface="Calibri" panose="020F0502020204030204" pitchFamily="34" charset="0"/>
              </a:rPr>
              <a:t> </a:t>
            </a:r>
            <a:r>
              <a:rPr lang="es-ES" sz="3200" dirty="0" err="1">
                <a:latin typeface="Calibri" panose="020F0502020204030204" pitchFamily="34" charset="0"/>
              </a:rPr>
              <a:t>news</a:t>
            </a:r>
            <a:r>
              <a:rPr lang="es-ES" sz="3200" dirty="0">
                <a:latin typeface="Calibri" panose="020F0502020204030204" pitchFamily="34" charset="0"/>
              </a:rPr>
              <a:t>.</a:t>
            </a:r>
            <a:endParaRPr lang="es-ES" sz="3200" dirty="0"/>
          </a:p>
        </p:txBody>
      </p:sp>
      <p:pic>
        <p:nvPicPr>
          <p:cNvPr id="4" name="Imagen 3">
            <a:extLst>
              <a:ext uri="{FF2B5EF4-FFF2-40B4-BE49-F238E27FC236}">
                <a16:creationId xmlns:a16="http://schemas.microsoft.com/office/drawing/2014/main" id="{893B9873-A7F0-4D29-BC1B-BFD8318F7FB8}"/>
              </a:ext>
            </a:extLst>
          </p:cNvPr>
          <p:cNvPicPr>
            <a:picLocks noChangeAspect="1"/>
          </p:cNvPicPr>
          <p:nvPr/>
        </p:nvPicPr>
        <p:blipFill>
          <a:blip r:embed="rId2"/>
          <a:stretch>
            <a:fillRect/>
          </a:stretch>
        </p:blipFill>
        <p:spPr>
          <a:xfrm>
            <a:off x="10452605" y="2066409"/>
            <a:ext cx="1164437" cy="1079086"/>
          </a:xfrm>
          <a:prstGeom prst="rect">
            <a:avLst/>
          </a:prstGeom>
        </p:spPr>
      </p:pic>
    </p:spTree>
    <p:extLst>
      <p:ext uri="{BB962C8B-B14F-4D97-AF65-F5344CB8AC3E}">
        <p14:creationId xmlns:p14="http://schemas.microsoft.com/office/powerpoint/2010/main" val="34159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FE7E1-5194-48A1-96DC-2A6324CCA06A}"/>
              </a:ext>
            </a:extLst>
          </p:cNvPr>
          <p:cNvSpPr>
            <a:spLocks noGrp="1"/>
          </p:cNvSpPr>
          <p:nvPr>
            <p:ph type="title"/>
          </p:nvPr>
        </p:nvSpPr>
        <p:spPr>
          <a:xfrm>
            <a:off x="661182" y="154746"/>
            <a:ext cx="9963861" cy="6451784"/>
          </a:xfrm>
        </p:spPr>
        <p:txBody>
          <a:bodyPr>
            <a:noAutofit/>
          </a:bodyPr>
          <a:lstStyle/>
          <a:p>
            <a:pPr algn="ctr"/>
            <a:br>
              <a:rPr lang="es-ES" sz="5400" b="1">
                <a:solidFill>
                  <a:srgbClr val="000000"/>
                </a:solidFill>
                <a:highlight>
                  <a:srgbClr val="00FF00"/>
                </a:highlight>
                <a:latin typeface="Calibri" panose="020F0502020204030204" pitchFamily="34" charset="0"/>
                <a:ea typeface="ArialUnicodeMS"/>
              </a:rPr>
            </a:br>
            <a:br>
              <a:rPr lang="es-ES" sz="5400" b="1">
                <a:solidFill>
                  <a:srgbClr val="000000"/>
                </a:solidFill>
                <a:highlight>
                  <a:srgbClr val="00FF00"/>
                </a:highlight>
                <a:latin typeface="Calibri" panose="020F0502020204030204" pitchFamily="34" charset="0"/>
                <a:ea typeface="ArialUnicodeMS"/>
              </a:rPr>
            </a:br>
            <a:br>
              <a:rPr lang="es-ES" sz="5400" b="1">
                <a:solidFill>
                  <a:srgbClr val="000000"/>
                </a:solidFill>
                <a:highlight>
                  <a:srgbClr val="00FF00"/>
                </a:highlight>
                <a:latin typeface="Calibri" panose="020F0502020204030204" pitchFamily="34" charset="0"/>
                <a:ea typeface="ArialUnicodeMS"/>
              </a:rPr>
            </a:br>
            <a:endParaRPr lang="es-ES" sz="5400">
              <a:highlight>
                <a:srgbClr val="00FF00"/>
              </a:highlight>
            </a:endParaRPr>
          </a:p>
        </p:txBody>
      </p:sp>
      <p:pic>
        <p:nvPicPr>
          <p:cNvPr id="3" name="Imagen 2">
            <a:extLst>
              <a:ext uri="{FF2B5EF4-FFF2-40B4-BE49-F238E27FC236}">
                <a16:creationId xmlns:a16="http://schemas.microsoft.com/office/drawing/2014/main" id="{B3C3E885-190E-4CFB-8D0C-E6D20C4895FE}"/>
              </a:ext>
            </a:extLst>
          </p:cNvPr>
          <p:cNvPicPr>
            <a:picLocks noChangeAspect="1"/>
          </p:cNvPicPr>
          <p:nvPr/>
        </p:nvPicPr>
        <p:blipFill>
          <a:blip r:embed="rId2"/>
          <a:stretch>
            <a:fillRect/>
          </a:stretch>
        </p:blipFill>
        <p:spPr>
          <a:xfrm>
            <a:off x="11027563" y="5720265"/>
            <a:ext cx="1164437" cy="1079086"/>
          </a:xfrm>
          <a:prstGeom prst="rect">
            <a:avLst/>
          </a:prstGeom>
        </p:spPr>
      </p:pic>
      <p:sp>
        <p:nvSpPr>
          <p:cNvPr id="9" name="Rectángulo 8">
            <a:extLst>
              <a:ext uri="{FF2B5EF4-FFF2-40B4-BE49-F238E27FC236}">
                <a16:creationId xmlns:a16="http://schemas.microsoft.com/office/drawing/2014/main" id="{AF55F73B-273C-9540-9160-4E51C5872280}"/>
              </a:ext>
            </a:extLst>
          </p:cNvPr>
          <p:cNvSpPr/>
          <p:nvPr/>
        </p:nvSpPr>
        <p:spPr>
          <a:xfrm>
            <a:off x="1012874" y="251469"/>
            <a:ext cx="9777046" cy="5047536"/>
          </a:xfrm>
          <a:prstGeom prst="rect">
            <a:avLst/>
          </a:prstGeom>
        </p:spPr>
        <p:txBody>
          <a:bodyPr wrap="square">
            <a:spAutoFit/>
          </a:bodyPr>
          <a:lstStyle/>
          <a:p>
            <a:pPr algn="ctr"/>
            <a:r>
              <a:rPr lang="es-ES" sz="5400" b="1">
                <a:solidFill>
                  <a:srgbClr val="000000"/>
                </a:solidFill>
                <a:highlight>
                  <a:srgbClr val="00FF00"/>
                </a:highlight>
                <a:latin typeface="Calibri" panose="020F0502020204030204" pitchFamily="34" charset="0"/>
                <a:ea typeface="ArialUnicodeMS"/>
              </a:rPr>
              <a:t>EL VERDADERO DIÁLOGO</a:t>
            </a:r>
          </a:p>
          <a:p>
            <a:pPr algn="ctr"/>
            <a:endParaRPr lang="es-ES" sz="4400" b="1">
              <a:solidFill>
                <a:srgbClr val="000000"/>
              </a:solidFill>
              <a:highlight>
                <a:srgbClr val="00FF00"/>
              </a:highlight>
              <a:latin typeface="Calibri" panose="020F0502020204030204" pitchFamily="34" charset="0"/>
              <a:ea typeface="ArialUnicodeMS"/>
            </a:endParaRPr>
          </a:p>
          <a:p>
            <a:pPr algn="just"/>
            <a:r>
              <a:rPr lang="es-ES" sz="3200"/>
              <a:t>ACERCARSE			CONOCERSE</a:t>
            </a:r>
          </a:p>
          <a:p>
            <a:pPr algn="just"/>
            <a:endParaRPr lang="es-ES" sz="3200"/>
          </a:p>
          <a:p>
            <a:pPr algn="just"/>
            <a:r>
              <a:rPr lang="es-ES" sz="3200"/>
              <a:t>EXPRESARSE			TRATAR DE</a:t>
            </a:r>
          </a:p>
          <a:p>
            <a:pPr algn="just"/>
            <a:r>
              <a:rPr lang="es-ES" sz="3200"/>
              <a:t>                                             COMPRENDERSE</a:t>
            </a:r>
          </a:p>
          <a:p>
            <a:pPr algn="just"/>
            <a:endParaRPr lang="es-ES" sz="3200"/>
          </a:p>
          <a:p>
            <a:pPr algn="just"/>
            <a:r>
              <a:rPr lang="es-ES" sz="3200"/>
              <a:t>ESCUCHARSE			BUSCAR PUNTOS DE </a:t>
            </a:r>
          </a:p>
          <a:p>
            <a:pPr lvl="8" algn="just"/>
            <a:r>
              <a:rPr lang="es-ES" sz="3200"/>
              <a:t>         CONTACTO</a:t>
            </a:r>
          </a:p>
        </p:txBody>
      </p:sp>
    </p:spTree>
    <p:extLst>
      <p:ext uri="{BB962C8B-B14F-4D97-AF65-F5344CB8AC3E}">
        <p14:creationId xmlns:p14="http://schemas.microsoft.com/office/powerpoint/2010/main" val="4055737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55873-EFD8-48C1-B314-148C0A31E5E2}"/>
              </a:ext>
            </a:extLst>
          </p:cNvPr>
          <p:cNvSpPr>
            <a:spLocks noGrp="1"/>
          </p:cNvSpPr>
          <p:nvPr>
            <p:ph type="title"/>
          </p:nvPr>
        </p:nvSpPr>
        <p:spPr>
          <a:xfrm>
            <a:off x="648447" y="126609"/>
            <a:ext cx="10895106" cy="1868446"/>
          </a:xfrm>
        </p:spPr>
        <p:txBody>
          <a:bodyPr>
            <a:noAutofit/>
          </a:bodyPr>
          <a:lstStyle/>
          <a:p>
            <a:pPr algn="ctr"/>
            <a:r>
              <a:rPr lang="es-ES" sz="3200" b="1">
                <a:solidFill>
                  <a:srgbClr val="000000"/>
                </a:solidFill>
                <a:highlight>
                  <a:srgbClr val="00FF00"/>
                </a:highlight>
                <a:latin typeface="Calibri" panose="020F0502020204030204" pitchFamily="34" charset="0"/>
                <a:ea typeface="ArialUnicodeMS"/>
              </a:rPr>
              <a:t>TRABAJAR POR UNA </a:t>
            </a:r>
            <a:r>
              <a:rPr lang="es-ES" sz="4800" b="1">
                <a:solidFill>
                  <a:srgbClr val="000000"/>
                </a:solidFill>
                <a:highlight>
                  <a:srgbClr val="00FF00"/>
                </a:highlight>
                <a:latin typeface="Calibri" panose="020F0502020204030204" pitchFamily="34" charset="0"/>
                <a:ea typeface="ArialUnicodeMS"/>
              </a:rPr>
              <a:t>CULTURA DEL ENCUENTRO </a:t>
            </a:r>
            <a:r>
              <a:rPr lang="es-ES" sz="3200" b="1">
                <a:solidFill>
                  <a:srgbClr val="000000"/>
                </a:solidFill>
                <a:highlight>
                  <a:srgbClr val="00FF00"/>
                </a:highlight>
                <a:latin typeface="Calibri" panose="020F0502020204030204" pitchFamily="34" charset="0"/>
                <a:ea typeface="ArialUnicodeMS"/>
              </a:rPr>
              <a:t>QUE BUSCA TENDER PUENTES PARA LOGRAR UNA SOCIEDAD QUE INCLUYA A TODOS</a:t>
            </a:r>
            <a:r>
              <a:rPr lang="es-ES" sz="3200" b="1">
                <a:solidFill>
                  <a:srgbClr val="000000"/>
                </a:solidFill>
                <a:effectLst/>
                <a:highlight>
                  <a:srgbClr val="00FF00"/>
                </a:highlight>
                <a:latin typeface="Calibri" panose="020F0502020204030204" pitchFamily="34" charset="0"/>
                <a:ea typeface="ArialUnicodeMS"/>
              </a:rPr>
              <a:t> </a:t>
            </a:r>
            <a:endParaRPr lang="es-ES" sz="3200">
              <a:highlight>
                <a:srgbClr val="00FF00"/>
              </a:highlight>
            </a:endParaRPr>
          </a:p>
        </p:txBody>
      </p:sp>
      <p:sp>
        <p:nvSpPr>
          <p:cNvPr id="7" name="Marcador de contenido 6">
            <a:extLst>
              <a:ext uri="{FF2B5EF4-FFF2-40B4-BE49-F238E27FC236}">
                <a16:creationId xmlns:a16="http://schemas.microsoft.com/office/drawing/2014/main" id="{97C8C94D-66A5-FE47-847B-04684501DFE5}"/>
              </a:ext>
            </a:extLst>
          </p:cNvPr>
          <p:cNvSpPr>
            <a:spLocks noGrp="1"/>
          </p:cNvSpPr>
          <p:nvPr>
            <p:ph idx="1"/>
          </p:nvPr>
        </p:nvSpPr>
        <p:spPr>
          <a:xfrm>
            <a:off x="1193112" y="3369134"/>
            <a:ext cx="11901536" cy="4142509"/>
          </a:xfrm>
        </p:spPr>
        <p:txBody>
          <a:bodyPr/>
          <a:lstStyle/>
          <a:p>
            <a:pPr marL="0" indent="0">
              <a:buNone/>
            </a:pPr>
            <a:endParaRPr lang="es-ES"/>
          </a:p>
          <a:p>
            <a:pPr marL="0" indent="0">
              <a:buNone/>
            </a:pPr>
            <a:endParaRPr lang="es-ES"/>
          </a:p>
        </p:txBody>
      </p:sp>
      <p:pic>
        <p:nvPicPr>
          <p:cNvPr id="3" name="Imagen 2">
            <a:extLst>
              <a:ext uri="{FF2B5EF4-FFF2-40B4-BE49-F238E27FC236}">
                <a16:creationId xmlns:a16="http://schemas.microsoft.com/office/drawing/2014/main" id="{C5EBF213-F07B-42A2-AA53-8FCEB2A4BDF1}"/>
              </a:ext>
            </a:extLst>
          </p:cNvPr>
          <p:cNvPicPr>
            <a:picLocks noChangeAspect="1"/>
          </p:cNvPicPr>
          <p:nvPr/>
        </p:nvPicPr>
        <p:blipFill>
          <a:blip r:embed="rId3"/>
          <a:stretch>
            <a:fillRect/>
          </a:stretch>
        </p:blipFill>
        <p:spPr>
          <a:xfrm>
            <a:off x="10961334" y="5778914"/>
            <a:ext cx="1164437" cy="1079086"/>
          </a:xfrm>
          <a:prstGeom prst="rect">
            <a:avLst/>
          </a:prstGeom>
        </p:spPr>
      </p:pic>
      <p:pic>
        <p:nvPicPr>
          <p:cNvPr id="2052" name="Picture 4" descr="Fotos de Personas diferentes de stock, Personas diferentes imágenes libres  de derechos | Depositphotos®">
            <a:extLst>
              <a:ext uri="{FF2B5EF4-FFF2-40B4-BE49-F238E27FC236}">
                <a16:creationId xmlns:a16="http://schemas.microsoft.com/office/drawing/2014/main" id="{35091523-7124-6445-924A-C53E55C9F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734" y="2688945"/>
            <a:ext cx="9844531" cy="43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40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5D0900-E51E-7A43-ABD2-34614D293961}"/>
              </a:ext>
            </a:extLst>
          </p:cNvPr>
          <p:cNvSpPr>
            <a:spLocks noGrp="1"/>
          </p:cNvSpPr>
          <p:nvPr>
            <p:ph type="title"/>
          </p:nvPr>
        </p:nvSpPr>
        <p:spPr>
          <a:xfrm>
            <a:off x="8000837" y="1325880"/>
            <a:ext cx="3543464" cy="3066507"/>
          </a:xfrm>
        </p:spPr>
        <p:txBody>
          <a:bodyPr vert="horz" lIns="91440" tIns="45720" rIns="91440" bIns="45720" rtlCol="0" anchor="b">
            <a:normAutofit/>
          </a:bodyPr>
          <a:lstStyle/>
          <a:p>
            <a:pPr>
              <a:lnSpc>
                <a:spcPct val="90000"/>
              </a:lnSpc>
            </a:pPr>
            <a:r>
              <a:rPr lang="en-US" sz="2600" dirty="0">
                <a:solidFill>
                  <a:srgbClr val="EBEBEB"/>
                </a:solidFill>
                <a:highlight>
                  <a:srgbClr val="C0C0C0"/>
                </a:highlight>
              </a:rPr>
              <a:t>3. </a:t>
            </a:r>
            <a:r>
              <a:rPr lang="en-US" sz="2600" dirty="0" err="1">
                <a:solidFill>
                  <a:srgbClr val="EBEBEB"/>
                </a:solidFill>
                <a:highlight>
                  <a:srgbClr val="C0C0C0"/>
                </a:highlight>
              </a:rPr>
              <a:t>Conflicto</a:t>
            </a:r>
            <a:r>
              <a:rPr lang="en-US" sz="2600" dirty="0">
                <a:solidFill>
                  <a:srgbClr val="EBEBEB"/>
                </a:solidFill>
                <a:highlight>
                  <a:srgbClr val="C0C0C0"/>
                </a:highlight>
              </a:rPr>
              <a:t> y </a:t>
            </a:r>
            <a:r>
              <a:rPr lang="en-US" sz="2600" dirty="0" err="1">
                <a:solidFill>
                  <a:srgbClr val="EBEBEB"/>
                </a:solidFill>
                <a:highlight>
                  <a:srgbClr val="C0C0C0"/>
                </a:highlight>
              </a:rPr>
              <a:t>miedo</a:t>
            </a:r>
            <a:br>
              <a:rPr lang="en-US" sz="2600" dirty="0">
                <a:solidFill>
                  <a:srgbClr val="EBEBEB"/>
                </a:solidFill>
                <a:highlight>
                  <a:srgbClr val="C0C0C0"/>
                </a:highlight>
              </a:rPr>
            </a:br>
            <a:r>
              <a:rPr lang="en-US" sz="2600" dirty="0">
                <a:solidFill>
                  <a:srgbClr val="EBEBEB"/>
                </a:solidFill>
                <a:highlight>
                  <a:srgbClr val="C0C0C0"/>
                </a:highlight>
              </a:rPr>
              <a:t>4. </a:t>
            </a:r>
            <a:r>
              <a:rPr lang="en-US" sz="2600" dirty="0" err="1">
                <a:solidFill>
                  <a:srgbClr val="EBEBEB"/>
                </a:solidFill>
                <a:highlight>
                  <a:srgbClr val="C0C0C0"/>
                </a:highlight>
              </a:rPr>
              <a:t>Globalización</a:t>
            </a:r>
            <a:r>
              <a:rPr lang="en-US" sz="2600" dirty="0">
                <a:solidFill>
                  <a:srgbClr val="EBEBEB"/>
                </a:solidFill>
                <a:highlight>
                  <a:srgbClr val="C0C0C0"/>
                </a:highlight>
              </a:rPr>
              <a:t> y </a:t>
            </a:r>
            <a:r>
              <a:rPr lang="en-US" sz="2600" dirty="0" err="1">
                <a:solidFill>
                  <a:srgbClr val="EBEBEB"/>
                </a:solidFill>
                <a:highlight>
                  <a:srgbClr val="C0C0C0"/>
                </a:highlight>
              </a:rPr>
              <a:t>progreso</a:t>
            </a:r>
            <a:r>
              <a:rPr lang="en-US" sz="2600" dirty="0">
                <a:solidFill>
                  <a:srgbClr val="EBEBEB"/>
                </a:solidFill>
                <a:highlight>
                  <a:srgbClr val="C0C0C0"/>
                </a:highlight>
              </a:rPr>
              <a:t> sin rumbo</a:t>
            </a:r>
            <a:br>
              <a:rPr lang="en-US" sz="2600" dirty="0">
                <a:solidFill>
                  <a:srgbClr val="EBEBEB"/>
                </a:solidFill>
                <a:highlight>
                  <a:srgbClr val="C0C0C0"/>
                </a:highlight>
              </a:rPr>
            </a:br>
            <a:r>
              <a:rPr lang="en-US" sz="2600" dirty="0">
                <a:solidFill>
                  <a:srgbClr val="EBEBEB"/>
                </a:solidFill>
                <a:highlight>
                  <a:srgbClr val="C0C0C0"/>
                </a:highlight>
              </a:rPr>
              <a:t>5. Sin </a:t>
            </a:r>
            <a:r>
              <a:rPr lang="en-US" sz="2600" dirty="0" err="1">
                <a:solidFill>
                  <a:srgbClr val="EBEBEB"/>
                </a:solidFill>
                <a:highlight>
                  <a:srgbClr val="C0C0C0"/>
                </a:highlight>
              </a:rPr>
              <a:t>dignidad</a:t>
            </a:r>
            <a:r>
              <a:rPr lang="en-US" sz="2600" dirty="0">
                <a:solidFill>
                  <a:srgbClr val="EBEBEB"/>
                </a:solidFill>
                <a:highlight>
                  <a:srgbClr val="C0C0C0"/>
                </a:highlight>
              </a:rPr>
              <a:t> </a:t>
            </a:r>
            <a:r>
              <a:rPr lang="en-US" sz="2600" dirty="0" err="1">
                <a:solidFill>
                  <a:srgbClr val="EBEBEB"/>
                </a:solidFill>
                <a:highlight>
                  <a:srgbClr val="C0C0C0"/>
                </a:highlight>
              </a:rPr>
              <a:t>en</a:t>
            </a:r>
            <a:r>
              <a:rPr lang="en-US" sz="2600" dirty="0">
                <a:solidFill>
                  <a:srgbClr val="EBEBEB"/>
                </a:solidFill>
                <a:highlight>
                  <a:srgbClr val="C0C0C0"/>
                </a:highlight>
              </a:rPr>
              <a:t> las </a:t>
            </a:r>
            <a:r>
              <a:rPr lang="en-US" sz="2600" dirty="0" err="1">
                <a:solidFill>
                  <a:srgbClr val="EBEBEB"/>
                </a:solidFill>
                <a:highlight>
                  <a:srgbClr val="C0C0C0"/>
                </a:highlight>
              </a:rPr>
              <a:t>fronteras</a:t>
            </a:r>
            <a:br>
              <a:rPr lang="en-US" sz="2600" dirty="0">
                <a:solidFill>
                  <a:srgbClr val="EBEBEB"/>
                </a:solidFill>
              </a:rPr>
            </a:br>
            <a:endParaRPr lang="en-US" sz="2600" dirty="0">
              <a:solidFill>
                <a:srgbClr val="EBEBEB"/>
              </a:solidFill>
            </a:endParaRPr>
          </a:p>
        </p:txBody>
      </p:sp>
      <p:sp>
        <p:nvSpPr>
          <p:cNvPr id="85"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La llegada de inmigrantes en patera a Andalucía se desploma un 63% en 2019">
            <a:extLst>
              <a:ext uri="{FF2B5EF4-FFF2-40B4-BE49-F238E27FC236}">
                <a16:creationId xmlns:a16="http://schemas.microsoft.com/office/drawing/2014/main" id="{A5F27935-50D8-5543-A4F8-F1C94D78F74C}"/>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l="19516" r="21080"/>
          <a:stretch/>
        </p:blipFill>
        <p:spPr bwMode="auto">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4" name="Imagen 13">
            <a:extLst>
              <a:ext uri="{FF2B5EF4-FFF2-40B4-BE49-F238E27FC236}">
                <a16:creationId xmlns:a16="http://schemas.microsoft.com/office/drawing/2014/main" id="{44603FED-6450-064E-8129-96B1926594B6}"/>
              </a:ext>
            </a:extLst>
          </p:cNvPr>
          <p:cNvPicPr>
            <a:picLocks noChangeAspect="1"/>
          </p:cNvPicPr>
          <p:nvPr/>
        </p:nvPicPr>
        <p:blipFill>
          <a:blip r:embed="rId8"/>
          <a:stretch>
            <a:fillRect/>
          </a:stretch>
        </p:blipFill>
        <p:spPr>
          <a:xfrm>
            <a:off x="9949219" y="4756258"/>
            <a:ext cx="1764802" cy="1635445"/>
          </a:xfrm>
          <a:prstGeom prst="rect">
            <a:avLst/>
          </a:prstGeom>
        </p:spPr>
      </p:pic>
    </p:spTree>
    <p:extLst>
      <p:ext uri="{BB962C8B-B14F-4D97-AF65-F5344CB8AC3E}">
        <p14:creationId xmlns:p14="http://schemas.microsoft.com/office/powerpoint/2010/main" val="1380227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22051-6CE5-4EC1-BFAF-7E3B24671565}"/>
              </a:ext>
            </a:extLst>
          </p:cNvPr>
          <p:cNvSpPr>
            <a:spLocks noGrp="1"/>
          </p:cNvSpPr>
          <p:nvPr>
            <p:ph type="title"/>
          </p:nvPr>
        </p:nvSpPr>
        <p:spPr>
          <a:xfrm>
            <a:off x="220637" y="4932217"/>
            <a:ext cx="11750725" cy="1427866"/>
          </a:xfrm>
        </p:spPr>
        <p:txBody>
          <a:bodyPr>
            <a:noAutofit/>
          </a:bodyPr>
          <a:lstStyle/>
          <a:p>
            <a:pPr algn="ctr"/>
            <a:r>
              <a:rPr lang="es-ES" sz="3600" b="1" dirty="0">
                <a:highlight>
                  <a:srgbClr val="00FF00"/>
                </a:highlight>
                <a:latin typeface="Calibri" panose="020F0502020204030204" pitchFamily="34" charset="0"/>
                <a:ea typeface="Calibri" panose="020F0502020204030204" pitchFamily="34" charset="0"/>
              </a:rPr>
              <a:t>ESTA CULTURA IMPLICA EL HÁBITO DE RECONOCER AL OTRO</a:t>
            </a:r>
            <a:br>
              <a:rPr lang="es-ES" sz="3600" b="1" dirty="0">
                <a:highlight>
                  <a:srgbClr val="00FF00"/>
                </a:highlight>
                <a:latin typeface="Calibri" panose="020F0502020204030204" pitchFamily="34" charset="0"/>
                <a:ea typeface="Calibri" panose="020F0502020204030204" pitchFamily="34" charset="0"/>
              </a:rPr>
            </a:br>
            <a:r>
              <a:rPr lang="es-ES" sz="3600" b="1" dirty="0">
                <a:highlight>
                  <a:srgbClr val="00FF00"/>
                </a:highlight>
                <a:latin typeface="Calibri" panose="020F0502020204030204" pitchFamily="34" charset="0"/>
                <a:ea typeface="Calibri" panose="020F0502020204030204" pitchFamily="34" charset="0"/>
              </a:rPr>
              <a:t>EL DERECHO A SER ÉL MISMO Y DE SER DIFERENTE</a:t>
            </a:r>
            <a:endParaRPr lang="es-ES" sz="3600" dirty="0">
              <a:highlight>
                <a:srgbClr val="00FF00"/>
              </a:highlight>
            </a:endParaRPr>
          </a:p>
        </p:txBody>
      </p:sp>
      <p:sp>
        <p:nvSpPr>
          <p:cNvPr id="5" name="Marcador de contenido 4">
            <a:extLst>
              <a:ext uri="{FF2B5EF4-FFF2-40B4-BE49-F238E27FC236}">
                <a16:creationId xmlns:a16="http://schemas.microsoft.com/office/drawing/2014/main" id="{DB34CE6D-5399-3846-95AC-1BA03E3D3AE1}"/>
              </a:ext>
            </a:extLst>
          </p:cNvPr>
          <p:cNvSpPr>
            <a:spLocks noGrp="1"/>
          </p:cNvSpPr>
          <p:nvPr>
            <p:ph idx="1"/>
          </p:nvPr>
        </p:nvSpPr>
        <p:spPr>
          <a:xfrm>
            <a:off x="479449" y="4932217"/>
            <a:ext cx="11274612" cy="2721701"/>
          </a:xfrm>
        </p:spPr>
        <p:txBody>
          <a:bodyPr>
            <a:normAutofit/>
          </a:bodyPr>
          <a:lstStyle/>
          <a:p>
            <a:pPr marL="0" indent="0">
              <a:buNone/>
            </a:pPr>
            <a:endParaRPr lang="es-ES" sz="3600"/>
          </a:p>
          <a:p>
            <a:pPr marL="0" indent="0">
              <a:buNone/>
            </a:pPr>
            <a:r>
              <a:rPr lang="es-ES" sz="3600"/>
              <a:t>   </a:t>
            </a:r>
            <a:endParaRPr lang="es-ES" sz="4000"/>
          </a:p>
        </p:txBody>
      </p:sp>
      <p:pic>
        <p:nvPicPr>
          <p:cNvPr id="3" name="Imagen 2">
            <a:extLst>
              <a:ext uri="{FF2B5EF4-FFF2-40B4-BE49-F238E27FC236}">
                <a16:creationId xmlns:a16="http://schemas.microsoft.com/office/drawing/2014/main" id="{12EA4215-112A-491B-85D0-08E13415B41E}"/>
              </a:ext>
            </a:extLst>
          </p:cNvPr>
          <p:cNvPicPr>
            <a:picLocks noChangeAspect="1"/>
          </p:cNvPicPr>
          <p:nvPr/>
        </p:nvPicPr>
        <p:blipFill>
          <a:blip r:embed="rId2"/>
          <a:stretch>
            <a:fillRect/>
          </a:stretch>
        </p:blipFill>
        <p:spPr>
          <a:xfrm>
            <a:off x="10728226" y="1604499"/>
            <a:ext cx="1164437" cy="1079086"/>
          </a:xfrm>
          <a:prstGeom prst="rect">
            <a:avLst/>
          </a:prstGeom>
        </p:spPr>
      </p:pic>
      <p:pic>
        <p:nvPicPr>
          <p:cNvPr id="3074" name="Picture 2" descr="Debate en Brasil: ¿fue el nazismo de izquierda o de derecha? | El Mundo |  DW | 18.09.2018">
            <a:extLst>
              <a:ext uri="{FF2B5EF4-FFF2-40B4-BE49-F238E27FC236}">
                <a16:creationId xmlns:a16="http://schemas.microsoft.com/office/drawing/2014/main" id="{822E900B-BBBB-684E-BA4C-1BBDA81C7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12" y="394585"/>
            <a:ext cx="8075904" cy="453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79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DFE39-97A2-48D8-BBC3-D33A75701405}"/>
              </a:ext>
            </a:extLst>
          </p:cNvPr>
          <p:cNvSpPr>
            <a:spLocks noGrp="1"/>
          </p:cNvSpPr>
          <p:nvPr>
            <p:ph type="ctrTitle"/>
          </p:nvPr>
        </p:nvSpPr>
        <p:spPr>
          <a:xfrm>
            <a:off x="996275" y="394623"/>
            <a:ext cx="6189154" cy="2119977"/>
          </a:xfrm>
        </p:spPr>
        <p:txBody>
          <a:bodyPr anchor="ctr">
            <a:normAutofit fontScale="90000"/>
          </a:bodyPr>
          <a:lstStyle/>
          <a:p>
            <a:pPr algn="l"/>
            <a:r>
              <a:rPr lang="es-ES" dirty="0"/>
              <a:t> CAMINOS DE REENCUENTRO</a:t>
            </a:r>
          </a:p>
        </p:txBody>
      </p:sp>
      <p:sp>
        <p:nvSpPr>
          <p:cNvPr id="3" name="Subtítulo 2">
            <a:extLst>
              <a:ext uri="{FF2B5EF4-FFF2-40B4-BE49-F238E27FC236}">
                <a16:creationId xmlns:a16="http://schemas.microsoft.com/office/drawing/2014/main" id="{DB745711-4730-4D59-8B63-F5CC8D2BD619}"/>
              </a:ext>
            </a:extLst>
          </p:cNvPr>
          <p:cNvSpPr>
            <a:spLocks noGrp="1"/>
          </p:cNvSpPr>
          <p:nvPr>
            <p:ph type="subTitle" idx="1"/>
          </p:nvPr>
        </p:nvSpPr>
        <p:spPr>
          <a:xfrm>
            <a:off x="7185429" y="381000"/>
            <a:ext cx="3997745" cy="2133600"/>
          </a:xfrm>
        </p:spPr>
        <p:txBody>
          <a:bodyPr anchor="ctr">
            <a:normAutofit/>
          </a:bodyPr>
          <a:lstStyle/>
          <a:p>
            <a:pPr algn="l"/>
            <a:r>
              <a:rPr lang="es-ES" sz="2200" b="1" u="sng" dirty="0"/>
              <a:t>CAPÍTULO VII  FRATELLI TUTTI</a:t>
            </a:r>
          </a:p>
        </p:txBody>
      </p:sp>
      <p:pic>
        <p:nvPicPr>
          <p:cNvPr id="6" name="Imagen 5">
            <a:extLst>
              <a:ext uri="{FF2B5EF4-FFF2-40B4-BE49-F238E27FC236}">
                <a16:creationId xmlns:a16="http://schemas.microsoft.com/office/drawing/2014/main" id="{68651612-02E9-4746-A91D-84C306512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475" y="2667000"/>
            <a:ext cx="3915915" cy="3638410"/>
          </a:xfrm>
          <a:prstGeom prst="rect">
            <a:avLst/>
          </a:prstGeom>
        </p:spPr>
      </p:pic>
      <p:pic>
        <p:nvPicPr>
          <p:cNvPr id="4" name="Picture 4" descr="Fraternidad y caminos de reencuentro - Panorama Católico">
            <a:extLst>
              <a:ext uri="{FF2B5EF4-FFF2-40B4-BE49-F238E27FC236}">
                <a16:creationId xmlns:a16="http://schemas.microsoft.com/office/drawing/2014/main" id="{E3270D7A-3C33-594F-A0C9-BF6E40A4B4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0657" y="2705842"/>
            <a:ext cx="5179237" cy="356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69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73923-3D2E-5744-902C-A12AB71BFBFA}"/>
              </a:ext>
            </a:extLst>
          </p:cNvPr>
          <p:cNvSpPr>
            <a:spLocks noGrp="1"/>
          </p:cNvSpPr>
          <p:nvPr>
            <p:ph type="title"/>
          </p:nvPr>
        </p:nvSpPr>
        <p:spPr>
          <a:xfrm>
            <a:off x="838201" y="559813"/>
            <a:ext cx="3352799" cy="5577934"/>
          </a:xfrm>
        </p:spPr>
        <p:txBody>
          <a:bodyPr>
            <a:normAutofit/>
          </a:bodyPr>
          <a:lstStyle/>
          <a:p>
            <a:pPr algn="ctr">
              <a:lnSpc>
                <a:spcPct val="250000"/>
              </a:lnSpc>
            </a:pPr>
            <a:r>
              <a:rPr lang="es-ES" sz="4000" dirty="0">
                <a:highlight>
                  <a:srgbClr val="00FF00"/>
                </a:highlight>
              </a:rPr>
              <a:t>SOCIEDAD</a:t>
            </a:r>
            <a:br>
              <a:rPr lang="es-ES" sz="4000" dirty="0">
                <a:highlight>
                  <a:srgbClr val="00FF00"/>
                </a:highlight>
              </a:rPr>
            </a:br>
            <a:r>
              <a:rPr lang="es-ES" sz="4000" dirty="0">
                <a:highlight>
                  <a:srgbClr val="00FF00"/>
                </a:highlight>
              </a:rPr>
              <a:t> HERIDA </a:t>
            </a:r>
            <a:br>
              <a:rPr lang="es-ES" sz="4000" dirty="0">
                <a:highlight>
                  <a:srgbClr val="00FF00"/>
                </a:highlight>
              </a:rPr>
            </a:br>
            <a:r>
              <a:rPr lang="es-ES" sz="4000" dirty="0">
                <a:highlight>
                  <a:srgbClr val="00FF00"/>
                </a:highlight>
              </a:rPr>
              <a:t>Y SEPARADA</a:t>
            </a:r>
          </a:p>
        </p:txBody>
      </p:sp>
      <p:graphicFrame>
        <p:nvGraphicFramePr>
          <p:cNvPr id="6" name="Marcador de contenido 2">
            <a:extLst>
              <a:ext uri="{FF2B5EF4-FFF2-40B4-BE49-F238E27FC236}">
                <a16:creationId xmlns:a16="http://schemas.microsoft.com/office/drawing/2014/main" id="{D2852DB0-D634-4D63-A690-A2897417EED1}"/>
              </a:ext>
            </a:extLst>
          </p:cNvPr>
          <p:cNvGraphicFramePr>
            <a:graphicFrameLocks noGrp="1"/>
          </p:cNvGraphicFramePr>
          <p:nvPr>
            <p:ph idx="1"/>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61751C48-DE29-3F4F-B174-5DD5A4CCC93F}"/>
              </a:ext>
            </a:extLst>
          </p:cNvPr>
          <p:cNvPicPr>
            <a:picLocks noChangeAspect="1"/>
          </p:cNvPicPr>
          <p:nvPr/>
        </p:nvPicPr>
        <p:blipFill>
          <a:blip r:embed="rId7"/>
          <a:stretch>
            <a:fillRect/>
          </a:stretch>
        </p:blipFill>
        <p:spPr>
          <a:xfrm>
            <a:off x="10833873" y="5515923"/>
            <a:ext cx="1358127" cy="1258579"/>
          </a:xfrm>
          <a:prstGeom prst="rect">
            <a:avLst/>
          </a:prstGeom>
        </p:spPr>
      </p:pic>
    </p:spTree>
    <p:extLst>
      <p:ext uri="{BB962C8B-B14F-4D97-AF65-F5344CB8AC3E}">
        <p14:creationId xmlns:p14="http://schemas.microsoft.com/office/powerpoint/2010/main" val="1353241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D3E46-0AE9-4B69-85D4-7B67DB3BE213}"/>
              </a:ext>
            </a:extLst>
          </p:cNvPr>
          <p:cNvSpPr>
            <a:spLocks noGrp="1"/>
          </p:cNvSpPr>
          <p:nvPr>
            <p:ph type="title"/>
          </p:nvPr>
        </p:nvSpPr>
        <p:spPr>
          <a:xfrm>
            <a:off x="838200" y="609599"/>
            <a:ext cx="4191000" cy="2682875"/>
          </a:xfrm>
        </p:spPr>
        <p:txBody>
          <a:bodyPr>
            <a:normAutofit/>
          </a:bodyPr>
          <a:lstStyle/>
          <a:p>
            <a:pPr algn="ctr">
              <a:lnSpc>
                <a:spcPct val="90000"/>
              </a:lnSpc>
            </a:pPr>
            <a:r>
              <a:rPr lang="es-ES" sz="3100" dirty="0">
                <a:highlight>
                  <a:srgbClr val="00FF00"/>
                </a:highlight>
              </a:rPr>
              <a:t>LA PAZ  COMPAÑERA INSEPARABLE</a:t>
            </a:r>
            <a:br>
              <a:rPr lang="es-ES" sz="3100" dirty="0">
                <a:highlight>
                  <a:srgbClr val="00FF00"/>
                </a:highlight>
              </a:rPr>
            </a:br>
            <a:r>
              <a:rPr lang="es-ES" sz="3100" dirty="0">
                <a:highlight>
                  <a:srgbClr val="00FF00"/>
                </a:highlight>
              </a:rPr>
              <a:t>DE LA VERDAD, </a:t>
            </a:r>
            <a:br>
              <a:rPr lang="es-ES" sz="3100" dirty="0">
                <a:highlight>
                  <a:srgbClr val="00FF00"/>
                </a:highlight>
              </a:rPr>
            </a:br>
            <a:r>
              <a:rPr lang="es-ES" sz="3100" dirty="0">
                <a:highlight>
                  <a:srgbClr val="00FF00"/>
                </a:highlight>
              </a:rPr>
              <a:t>LA JUSTICIA </a:t>
            </a:r>
            <a:br>
              <a:rPr lang="es-ES" sz="3100" dirty="0">
                <a:highlight>
                  <a:srgbClr val="00FF00"/>
                </a:highlight>
              </a:rPr>
            </a:br>
            <a:r>
              <a:rPr lang="es-ES" sz="3100" dirty="0">
                <a:highlight>
                  <a:srgbClr val="00FF00"/>
                </a:highlight>
              </a:rPr>
              <a:t>Y LA MISERICORDIA</a:t>
            </a:r>
          </a:p>
        </p:txBody>
      </p:sp>
      <p:sp>
        <p:nvSpPr>
          <p:cNvPr id="3" name="Marcador de contenido 2">
            <a:extLst>
              <a:ext uri="{FF2B5EF4-FFF2-40B4-BE49-F238E27FC236}">
                <a16:creationId xmlns:a16="http://schemas.microsoft.com/office/drawing/2014/main" id="{DAFAD06B-F58C-48CE-8113-F01A7D591812}"/>
              </a:ext>
            </a:extLst>
          </p:cNvPr>
          <p:cNvSpPr>
            <a:spLocks noGrp="1"/>
          </p:cNvSpPr>
          <p:nvPr>
            <p:ph idx="1"/>
          </p:nvPr>
        </p:nvSpPr>
        <p:spPr>
          <a:xfrm>
            <a:off x="838200" y="3428999"/>
            <a:ext cx="5961994" cy="3090333"/>
          </a:xfrm>
        </p:spPr>
        <p:txBody>
          <a:bodyPr>
            <a:normAutofit fontScale="92500"/>
          </a:bodyPr>
          <a:lstStyle/>
          <a:p>
            <a:pPr marL="457200" lvl="1" indent="0">
              <a:lnSpc>
                <a:spcPct val="100000"/>
              </a:lnSpc>
              <a:buNone/>
            </a:pPr>
            <a:r>
              <a:rPr lang="es-ES" sz="1800" dirty="0">
                <a:latin typeface="+mj-lt"/>
              </a:rPr>
              <a:t>La paz</a:t>
            </a:r>
          </a:p>
          <a:p>
            <a:pPr lvl="2">
              <a:lnSpc>
                <a:spcPct val="100000"/>
              </a:lnSpc>
              <a:buFont typeface="Courier New" panose="02070309020205020404" pitchFamily="49" charset="0"/>
              <a:buChar char="o"/>
            </a:pPr>
            <a:r>
              <a:rPr lang="es-ES" sz="1800" dirty="0">
                <a:latin typeface="+mj-lt"/>
              </a:rPr>
              <a:t> Está lejos del afán de venganza.</a:t>
            </a:r>
          </a:p>
          <a:p>
            <a:pPr lvl="2">
              <a:lnSpc>
                <a:spcPct val="100000"/>
              </a:lnSpc>
              <a:buFont typeface="Courier New" panose="02070309020205020404" pitchFamily="49" charset="0"/>
              <a:buChar char="o"/>
            </a:pPr>
            <a:r>
              <a:rPr lang="es-ES" sz="1800" dirty="0">
                <a:latin typeface="+mj-lt"/>
              </a:rPr>
              <a:t> Es ”proactiva”.</a:t>
            </a:r>
          </a:p>
          <a:p>
            <a:pPr lvl="2">
              <a:lnSpc>
                <a:spcPct val="100000"/>
              </a:lnSpc>
              <a:buFont typeface="Courier New" panose="02070309020205020404" pitchFamily="49" charset="0"/>
              <a:buChar char="o"/>
            </a:pPr>
            <a:r>
              <a:rPr lang="es-ES" sz="1800" dirty="0">
                <a:latin typeface="+mj-lt"/>
              </a:rPr>
              <a:t>Su objetivo es crear una sociedad basada:</a:t>
            </a:r>
          </a:p>
          <a:p>
            <a:pPr lvl="3">
              <a:lnSpc>
                <a:spcPct val="100000"/>
              </a:lnSpc>
              <a:buFont typeface="Wingdings" pitchFamily="2" charset="2"/>
              <a:buChar char="§"/>
            </a:pPr>
            <a:r>
              <a:rPr lang="es-ES" dirty="0">
                <a:latin typeface="+mj-lt"/>
              </a:rPr>
              <a:t>En el servicio a los demás.</a:t>
            </a:r>
          </a:p>
          <a:p>
            <a:pPr lvl="3">
              <a:lnSpc>
                <a:spcPct val="100000"/>
              </a:lnSpc>
              <a:buFont typeface="Wingdings" pitchFamily="2" charset="2"/>
              <a:buChar char="§"/>
            </a:pPr>
            <a:r>
              <a:rPr lang="es-ES" dirty="0">
                <a:latin typeface="+mj-lt"/>
              </a:rPr>
              <a:t>En la búsqueda de la reconciliación.</a:t>
            </a:r>
          </a:p>
          <a:p>
            <a:pPr lvl="2">
              <a:lnSpc>
                <a:spcPct val="100000"/>
              </a:lnSpc>
              <a:buFont typeface="Courier New" panose="02070309020205020404" pitchFamily="49" charset="0"/>
              <a:buChar char="o"/>
            </a:pPr>
            <a:r>
              <a:rPr lang="es-ES" sz="1800" dirty="0">
                <a:latin typeface="+mj-lt"/>
              </a:rPr>
              <a:t>Requiere buscar también un reencuentro de los sectores sociales más empobrecidos y vulnerables.</a:t>
            </a:r>
          </a:p>
          <a:p>
            <a:pPr marL="0" indent="0">
              <a:lnSpc>
                <a:spcPct val="100000"/>
              </a:lnSpc>
              <a:buNone/>
            </a:pPr>
            <a:endParaRPr lang="es-ES" sz="1300" dirty="0">
              <a:latin typeface="+mj-lt"/>
            </a:endParaRPr>
          </a:p>
        </p:txBody>
      </p:sp>
      <p:pic>
        <p:nvPicPr>
          <p:cNvPr id="4" name="Imagen 3">
            <a:extLst>
              <a:ext uri="{FF2B5EF4-FFF2-40B4-BE49-F238E27FC236}">
                <a16:creationId xmlns:a16="http://schemas.microsoft.com/office/drawing/2014/main" id="{9DBB7B22-A521-4B47-BE00-D89D515B7C4E}"/>
              </a:ext>
            </a:extLst>
          </p:cNvPr>
          <p:cNvPicPr>
            <a:picLocks noChangeAspect="1"/>
          </p:cNvPicPr>
          <p:nvPr/>
        </p:nvPicPr>
        <p:blipFill>
          <a:blip r:embed="rId2"/>
          <a:stretch>
            <a:fillRect/>
          </a:stretch>
        </p:blipFill>
        <p:spPr>
          <a:xfrm>
            <a:off x="7070207" y="153884"/>
            <a:ext cx="4822923" cy="4469411"/>
          </a:xfrm>
          <a:prstGeom prst="rect">
            <a:avLst/>
          </a:prstGeom>
        </p:spPr>
      </p:pic>
    </p:spTree>
    <p:extLst>
      <p:ext uri="{BB962C8B-B14F-4D97-AF65-F5344CB8AC3E}">
        <p14:creationId xmlns:p14="http://schemas.microsoft.com/office/powerpoint/2010/main" val="296201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a:xfrm>
            <a:off x="1143000" y="1066800"/>
            <a:ext cx="5410200" cy="1997075"/>
          </a:xfrm>
        </p:spPr>
        <p:txBody>
          <a:bodyPr>
            <a:normAutofit/>
          </a:bodyPr>
          <a:lstStyle/>
          <a:p>
            <a:pPr algn="ctr"/>
            <a:r>
              <a:rPr lang="es-ES" sz="3600" dirty="0">
                <a:highlight>
                  <a:srgbClr val="00FF00"/>
                </a:highlight>
              </a:rPr>
              <a:t>PERDÓN </a:t>
            </a:r>
            <a:br>
              <a:rPr lang="es-ES" sz="3600" dirty="0">
                <a:highlight>
                  <a:srgbClr val="00FF00"/>
                </a:highlight>
              </a:rPr>
            </a:br>
            <a:r>
              <a:rPr lang="es-ES" sz="3600" dirty="0">
                <a:highlight>
                  <a:srgbClr val="00FF00"/>
                </a:highlight>
              </a:rPr>
              <a:t>con verdad y justicia </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a:xfrm>
            <a:off x="1143000" y="2726267"/>
            <a:ext cx="5410200" cy="3064933"/>
          </a:xfrm>
        </p:spPr>
        <p:txBody>
          <a:bodyPr>
            <a:normAutofit fontScale="92500" lnSpcReduction="20000"/>
          </a:bodyPr>
          <a:lstStyle/>
          <a:p>
            <a:pPr marL="0" indent="0">
              <a:lnSpc>
                <a:spcPct val="100000"/>
              </a:lnSpc>
              <a:buNone/>
            </a:pPr>
            <a:endParaRPr lang="es-ES" sz="1400" dirty="0">
              <a:latin typeface="Calibri" panose="020F0502020204030204" pitchFamily="34" charset="0"/>
              <a:ea typeface="Calibri" panose="020F0502020204030204" pitchFamily="34" charset="0"/>
            </a:endParaRPr>
          </a:p>
          <a:p>
            <a:pPr>
              <a:lnSpc>
                <a:spcPct val="100000"/>
              </a:lnSpc>
            </a:pPr>
            <a:r>
              <a:rPr lang="es-ES" sz="1800" dirty="0">
                <a:latin typeface="Calibri" panose="020F0502020204030204" pitchFamily="34" charset="0"/>
                <a:ea typeface="Calibri" panose="020F0502020204030204" pitchFamily="34" charset="0"/>
              </a:rPr>
              <a:t>Amar a un opresor no es consentir que siga oprimiendo.</a:t>
            </a:r>
          </a:p>
          <a:p>
            <a:pPr>
              <a:lnSpc>
                <a:spcPct val="100000"/>
              </a:lnSpc>
            </a:pPr>
            <a:r>
              <a:rPr lang="es-ES" sz="1800" dirty="0">
                <a:latin typeface="Calibri" panose="020F0502020204030204" pitchFamily="34" charset="0"/>
                <a:ea typeface="Calibri" panose="020F0502020204030204" pitchFamily="34" charset="0"/>
              </a:rPr>
              <a:t>Tampoco es hacerle pensar que es aceptable lo que él hace.</a:t>
            </a:r>
            <a:endParaRPr lang="es-ES" sz="1800" dirty="0">
              <a:effectLst/>
              <a:latin typeface="Calibri" panose="020F0502020204030204" pitchFamily="34" charset="0"/>
              <a:ea typeface="Calibri" panose="020F0502020204030204" pitchFamily="34" charset="0"/>
            </a:endParaRPr>
          </a:p>
          <a:p>
            <a:pPr>
              <a:lnSpc>
                <a:spcPct val="100000"/>
              </a:lnSpc>
            </a:pPr>
            <a:r>
              <a:rPr lang="es-ES" sz="1800" dirty="0">
                <a:latin typeface="Calibri" panose="020F0502020204030204" pitchFamily="34" charset="0"/>
              </a:rPr>
              <a:t>Los que sufren la injusticia deben defender con firmeza sus derechos, y así salvaguardar su propia dignidad que es un don de Dios.</a:t>
            </a:r>
          </a:p>
          <a:p>
            <a:pPr>
              <a:lnSpc>
                <a:spcPct val="100000"/>
              </a:lnSpc>
            </a:pPr>
            <a:r>
              <a:rPr lang="es-ES" sz="1800" dirty="0">
                <a:latin typeface="Calibri" panose="020F0502020204030204" pitchFamily="34" charset="0"/>
              </a:rPr>
              <a:t>Se debe proponer el perdón pero no el olvido. La memoria hace posible que los desastres no queden impunes y evita que se vuelvan a repetir.</a:t>
            </a:r>
          </a:p>
          <a:p>
            <a:pPr marL="0" indent="0">
              <a:lnSpc>
                <a:spcPct val="100000"/>
              </a:lnSpc>
              <a:buNone/>
            </a:pPr>
            <a:endParaRPr lang="es-ES" sz="1400" dirty="0"/>
          </a:p>
        </p:txBody>
      </p:sp>
      <p:pic>
        <p:nvPicPr>
          <p:cNvPr id="4" name="Imagen 3">
            <a:extLst>
              <a:ext uri="{FF2B5EF4-FFF2-40B4-BE49-F238E27FC236}">
                <a16:creationId xmlns:a16="http://schemas.microsoft.com/office/drawing/2014/main" id="{893B9873-A7F0-4D29-BC1B-BFD8318F7FB8}"/>
              </a:ext>
            </a:extLst>
          </p:cNvPr>
          <p:cNvPicPr>
            <a:picLocks noChangeAspect="1"/>
          </p:cNvPicPr>
          <p:nvPr/>
        </p:nvPicPr>
        <p:blipFill>
          <a:blip r:embed="rId2"/>
          <a:stretch>
            <a:fillRect/>
          </a:stretch>
        </p:blipFill>
        <p:spPr>
          <a:xfrm>
            <a:off x="7010400" y="1478466"/>
            <a:ext cx="4209625" cy="3901067"/>
          </a:xfrm>
          <a:prstGeom prst="rect">
            <a:avLst/>
          </a:prstGeom>
        </p:spPr>
      </p:pic>
    </p:spTree>
    <p:extLst>
      <p:ext uri="{BB962C8B-B14F-4D97-AF65-F5344CB8AC3E}">
        <p14:creationId xmlns:p14="http://schemas.microsoft.com/office/powerpoint/2010/main" val="74180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FE6C80A-6A5A-ED43-A673-F522E747DC4B}"/>
              </a:ext>
            </a:extLst>
          </p:cNvPr>
          <p:cNvSpPr>
            <a:spLocks noGrp="1"/>
          </p:cNvSpPr>
          <p:nvPr>
            <p:ph type="title"/>
          </p:nvPr>
        </p:nvSpPr>
        <p:spPr>
          <a:xfrm>
            <a:off x="838200" y="586992"/>
            <a:ext cx="5638800" cy="2461008"/>
          </a:xfrm>
        </p:spPr>
        <p:txBody>
          <a:bodyPr vert="horz" lIns="91440" tIns="45720" rIns="91440" bIns="45720" rtlCol="0" anchor="ctr">
            <a:normAutofit/>
          </a:bodyPr>
          <a:lstStyle/>
          <a:p>
            <a:r>
              <a:rPr lang="en-US" sz="5400" dirty="0">
                <a:highlight>
                  <a:srgbClr val="00FF00"/>
                </a:highlight>
              </a:rPr>
              <a:t>LA GUERR</a:t>
            </a:r>
            <a:r>
              <a:rPr lang="en-US" dirty="0">
                <a:highlight>
                  <a:srgbClr val="00FF00"/>
                </a:highlight>
              </a:rPr>
              <a:t>A</a:t>
            </a:r>
            <a:br>
              <a:rPr lang="en-US" dirty="0">
                <a:highlight>
                  <a:srgbClr val="00FF00"/>
                </a:highlight>
              </a:rPr>
            </a:br>
            <a:endParaRPr lang="en-US" dirty="0"/>
          </a:p>
        </p:txBody>
      </p:sp>
      <p:sp>
        <p:nvSpPr>
          <p:cNvPr id="9" name="Rectángulo 8">
            <a:extLst>
              <a:ext uri="{FF2B5EF4-FFF2-40B4-BE49-F238E27FC236}">
                <a16:creationId xmlns:a16="http://schemas.microsoft.com/office/drawing/2014/main" id="{AF55F73B-273C-9540-9160-4E51C5872280}"/>
              </a:ext>
            </a:extLst>
          </p:cNvPr>
          <p:cNvSpPr/>
          <p:nvPr/>
        </p:nvSpPr>
        <p:spPr>
          <a:xfrm>
            <a:off x="-3048" y="2082800"/>
            <a:ext cx="6861048" cy="4775199"/>
          </a:xfrm>
          <a:prstGeom prst="rect">
            <a:avLst/>
          </a:prstGeom>
        </p:spPr>
        <p:txBody>
          <a:bodyPr vert="horz" lIns="91440" tIns="45720" rIns="91440" bIns="45720" rtlCol="0" anchor="ctr">
            <a:normAutofit fontScale="77500" lnSpcReduction="20000"/>
          </a:bodyPr>
          <a:lstStyle/>
          <a:p>
            <a:pPr indent="-228600">
              <a:lnSpc>
                <a:spcPct val="110000"/>
              </a:lnSpc>
              <a:spcAft>
                <a:spcPts val="600"/>
              </a:spcAft>
              <a:buClr>
                <a:schemeClr val="accent1"/>
              </a:buClr>
              <a:buFont typeface="Arial" panose="020B0604020202020204" pitchFamily="34" charset="0"/>
              <a:buChar char="•"/>
            </a:pPr>
            <a:endParaRPr lang="en-US" b="1" dirty="0">
              <a:highlight>
                <a:srgbClr val="00FF00"/>
              </a:highlight>
            </a:endParaRPr>
          </a:p>
          <a:p>
            <a:pPr marL="342900" indent="-228600">
              <a:lnSpc>
                <a:spcPct val="110000"/>
              </a:lnSpc>
              <a:spcAft>
                <a:spcPts val="600"/>
              </a:spcAft>
              <a:buClr>
                <a:schemeClr val="accent1"/>
              </a:buClr>
              <a:buFont typeface="Arial" panose="020B0604020202020204" pitchFamily="34" charset="0"/>
              <a:buChar char="•"/>
            </a:pPr>
            <a:endParaRPr lang="en-US" sz="2800" dirty="0"/>
          </a:p>
          <a:p>
            <a:pPr marL="342900" indent="-228600">
              <a:lnSpc>
                <a:spcPct val="110000"/>
              </a:lnSpc>
              <a:spcAft>
                <a:spcPts val="600"/>
              </a:spcAft>
              <a:buClr>
                <a:schemeClr val="accent1"/>
              </a:buClr>
              <a:buFont typeface="Arial" panose="020B0604020202020204" pitchFamily="34" charset="0"/>
              <a:buChar char="•"/>
            </a:pPr>
            <a:r>
              <a:rPr lang="en-US" sz="3300" dirty="0"/>
              <a:t>No es un </a:t>
            </a:r>
            <a:r>
              <a:rPr lang="en-US" sz="3300" dirty="0" err="1"/>
              <a:t>fantasma</a:t>
            </a:r>
            <a:r>
              <a:rPr lang="en-US" sz="3300" dirty="0"/>
              <a:t> del </a:t>
            </a:r>
            <a:r>
              <a:rPr lang="en-US" sz="3300" dirty="0" err="1"/>
              <a:t>pasado</a:t>
            </a:r>
            <a:r>
              <a:rPr lang="en-US" sz="3300" dirty="0"/>
              <a:t>.</a:t>
            </a:r>
          </a:p>
          <a:p>
            <a:pPr marL="114300">
              <a:lnSpc>
                <a:spcPct val="110000"/>
              </a:lnSpc>
              <a:spcAft>
                <a:spcPts val="600"/>
              </a:spcAft>
              <a:buClr>
                <a:schemeClr val="accent1"/>
              </a:buClr>
            </a:pPr>
            <a:endParaRPr lang="en-US" sz="3300" dirty="0"/>
          </a:p>
          <a:p>
            <a:pPr marL="342900" indent="-228600">
              <a:lnSpc>
                <a:spcPct val="110000"/>
              </a:lnSpc>
              <a:spcAft>
                <a:spcPts val="600"/>
              </a:spcAft>
              <a:buClr>
                <a:schemeClr val="accent1"/>
              </a:buClr>
              <a:buFont typeface="Arial" panose="020B0604020202020204" pitchFamily="34" charset="0"/>
              <a:buChar char="•"/>
            </a:pPr>
            <a:r>
              <a:rPr lang="en-US" sz="3300" dirty="0"/>
              <a:t>Es una </a:t>
            </a:r>
            <a:r>
              <a:rPr lang="en-US" sz="3300" dirty="0" err="1"/>
              <a:t>amenaza</a:t>
            </a:r>
            <a:r>
              <a:rPr lang="en-US" sz="3300" dirty="0"/>
              <a:t> </a:t>
            </a:r>
            <a:r>
              <a:rPr lang="en-US" sz="3300" dirty="0" err="1"/>
              <a:t>constante</a:t>
            </a:r>
            <a:r>
              <a:rPr lang="en-US" sz="3300" dirty="0"/>
              <a:t> que </a:t>
            </a:r>
            <a:r>
              <a:rPr lang="en-US" sz="3300" dirty="0" err="1"/>
              <a:t>comporta</a:t>
            </a:r>
            <a:r>
              <a:rPr lang="en-US" sz="3300" dirty="0"/>
              <a:t>:</a:t>
            </a:r>
          </a:p>
          <a:p>
            <a:pPr marL="800100" lvl="1" indent="-228600">
              <a:lnSpc>
                <a:spcPct val="110000"/>
              </a:lnSpc>
              <a:spcAft>
                <a:spcPts val="600"/>
              </a:spcAft>
              <a:buClr>
                <a:schemeClr val="accent1"/>
              </a:buClr>
              <a:buFont typeface="Arial" panose="020B0604020202020204" pitchFamily="34" charset="0"/>
              <a:buChar char="•"/>
            </a:pPr>
            <a:r>
              <a:rPr lang="en-US" sz="3300" dirty="0"/>
              <a:t>La </a:t>
            </a:r>
            <a:r>
              <a:rPr lang="en-US" sz="3300" dirty="0" err="1"/>
              <a:t>negación</a:t>
            </a:r>
            <a:r>
              <a:rPr lang="en-US" sz="3300" dirty="0"/>
              <a:t> de </a:t>
            </a:r>
            <a:r>
              <a:rPr lang="en-US" sz="3300" dirty="0" err="1"/>
              <a:t>todos</a:t>
            </a:r>
            <a:r>
              <a:rPr lang="en-US" sz="3300" dirty="0"/>
              <a:t> los derechos.</a:t>
            </a:r>
          </a:p>
          <a:p>
            <a:pPr marL="800100" lvl="1" indent="-228600">
              <a:lnSpc>
                <a:spcPct val="110000"/>
              </a:lnSpc>
              <a:spcAft>
                <a:spcPts val="600"/>
              </a:spcAft>
              <a:buClr>
                <a:schemeClr val="accent1"/>
              </a:buClr>
              <a:buFont typeface="Arial" panose="020B0604020202020204" pitchFamily="34" charset="0"/>
              <a:buChar char="•"/>
            </a:pPr>
            <a:r>
              <a:rPr lang="en-US" sz="3300" dirty="0"/>
              <a:t>Un </a:t>
            </a:r>
            <a:r>
              <a:rPr lang="en-US" sz="3300" dirty="0" err="1"/>
              <a:t>fracaso</a:t>
            </a:r>
            <a:r>
              <a:rPr lang="en-US" sz="3300" dirty="0"/>
              <a:t> de la </a:t>
            </a:r>
            <a:r>
              <a:rPr lang="en-US" sz="3300" dirty="0" err="1"/>
              <a:t>política</a:t>
            </a:r>
            <a:r>
              <a:rPr lang="en-US" sz="3300" dirty="0"/>
              <a:t>.</a:t>
            </a:r>
          </a:p>
          <a:p>
            <a:pPr marL="800100" lvl="1" indent="-228600">
              <a:lnSpc>
                <a:spcPct val="110000"/>
              </a:lnSpc>
              <a:spcAft>
                <a:spcPts val="600"/>
              </a:spcAft>
              <a:buClr>
                <a:schemeClr val="accent1"/>
              </a:buClr>
              <a:buFont typeface="Arial" panose="020B0604020202020204" pitchFamily="34" charset="0"/>
              <a:buChar char="•"/>
            </a:pPr>
            <a:r>
              <a:rPr lang="en-US" sz="3300" dirty="0"/>
              <a:t>Una </a:t>
            </a:r>
            <a:r>
              <a:rPr lang="en-US" sz="3300" dirty="0" err="1"/>
              <a:t>claudicación</a:t>
            </a:r>
            <a:r>
              <a:rPr lang="en-US" sz="3300" dirty="0"/>
              <a:t> </a:t>
            </a:r>
            <a:r>
              <a:rPr lang="en-US" sz="3300" dirty="0" err="1"/>
              <a:t>vergonzosa</a:t>
            </a:r>
            <a:r>
              <a:rPr lang="en-US" sz="3300" dirty="0"/>
              <a:t>.</a:t>
            </a:r>
          </a:p>
          <a:p>
            <a:pPr marL="800100" lvl="1" indent="-228600">
              <a:lnSpc>
                <a:spcPct val="110000"/>
              </a:lnSpc>
              <a:spcAft>
                <a:spcPts val="600"/>
              </a:spcAft>
              <a:buClr>
                <a:schemeClr val="accent1"/>
              </a:buClr>
              <a:buFont typeface="Arial" panose="020B0604020202020204" pitchFamily="34" charset="0"/>
              <a:buChar char="•"/>
            </a:pPr>
            <a:r>
              <a:rPr lang="en-US" sz="3300" dirty="0"/>
              <a:t>Una </a:t>
            </a:r>
            <a:r>
              <a:rPr lang="en-US" sz="3300" dirty="0" err="1"/>
              <a:t>derrota</a:t>
            </a:r>
            <a:r>
              <a:rPr lang="en-US" sz="3300" dirty="0"/>
              <a:t> </a:t>
            </a:r>
            <a:r>
              <a:rPr lang="en-US" sz="3300" dirty="0" err="1"/>
              <a:t>frente</a:t>
            </a:r>
            <a:r>
              <a:rPr lang="en-US" sz="3300" dirty="0"/>
              <a:t> a las </a:t>
            </a:r>
            <a:r>
              <a:rPr lang="en-US" sz="3300" dirty="0" err="1"/>
              <a:t>fuerzas</a:t>
            </a:r>
            <a:r>
              <a:rPr lang="en-US" sz="3300" dirty="0"/>
              <a:t> del mal</a:t>
            </a:r>
          </a:p>
          <a:p>
            <a:pPr marL="800100" lvl="1" indent="-228600">
              <a:lnSpc>
                <a:spcPct val="110000"/>
              </a:lnSpc>
              <a:spcAft>
                <a:spcPts val="600"/>
              </a:spcAft>
              <a:buClr>
                <a:schemeClr val="accent1"/>
              </a:buClr>
              <a:buFont typeface="Arial" panose="020B0604020202020204" pitchFamily="34" charset="0"/>
              <a:buChar char="•"/>
            </a:pPr>
            <a:endParaRPr lang="en-US" dirty="0"/>
          </a:p>
          <a:p>
            <a:pPr marL="800100" lvl="1" indent="-228600">
              <a:lnSpc>
                <a:spcPct val="110000"/>
              </a:lnSpc>
              <a:spcAft>
                <a:spcPts val="600"/>
              </a:spcAft>
              <a:buClr>
                <a:schemeClr val="accent1"/>
              </a:buClr>
              <a:buFont typeface="Arial" panose="020B0604020202020204" pitchFamily="34" charset="0"/>
              <a:buChar char="•"/>
            </a:pPr>
            <a:endParaRPr lang="en-US" dirty="0"/>
          </a:p>
          <a:p>
            <a:pPr lvl="1" indent="-228600">
              <a:lnSpc>
                <a:spcPct val="110000"/>
              </a:lnSpc>
              <a:spcAft>
                <a:spcPts val="600"/>
              </a:spcAft>
              <a:buClr>
                <a:schemeClr val="accent1"/>
              </a:buClr>
              <a:buFont typeface="Arial" panose="020B0604020202020204" pitchFamily="34" charset="0"/>
              <a:buChar char="•"/>
            </a:pPr>
            <a:endParaRPr lang="en-US" dirty="0"/>
          </a:p>
          <a:p>
            <a:pPr lvl="1" indent="-228600">
              <a:lnSpc>
                <a:spcPct val="110000"/>
              </a:lnSpc>
              <a:spcAft>
                <a:spcPts val="600"/>
              </a:spcAft>
              <a:buClr>
                <a:schemeClr val="accent1"/>
              </a:buClr>
              <a:buFont typeface="Arial" panose="020B0604020202020204" pitchFamily="34" charset="0"/>
              <a:buChar char="•"/>
            </a:pPr>
            <a:endParaRPr lang="en-US" dirty="0"/>
          </a:p>
          <a:p>
            <a:pPr lvl="1" indent="-228600">
              <a:lnSpc>
                <a:spcPct val="110000"/>
              </a:lnSpc>
              <a:spcAft>
                <a:spcPts val="600"/>
              </a:spcAft>
              <a:buClr>
                <a:schemeClr val="accent1"/>
              </a:buClr>
              <a:buFont typeface="Arial" panose="020B0604020202020204" pitchFamily="34" charset="0"/>
              <a:buChar char="•"/>
            </a:pPr>
            <a:endParaRPr lang="en-US" dirty="0"/>
          </a:p>
          <a:p>
            <a:pPr lvl="1" indent="-228600">
              <a:lnSpc>
                <a:spcPct val="110000"/>
              </a:lnSpc>
              <a:spcAft>
                <a:spcPts val="600"/>
              </a:spcAft>
              <a:buClr>
                <a:schemeClr val="accent1"/>
              </a:buClr>
              <a:buFont typeface="Arial" panose="020B0604020202020204" pitchFamily="34" charset="0"/>
              <a:buChar char="•"/>
            </a:pPr>
            <a:endParaRPr lang="en-US" dirty="0"/>
          </a:p>
        </p:txBody>
      </p:sp>
      <p:pic>
        <p:nvPicPr>
          <p:cNvPr id="2056" name="Picture 8" descr="El &amp;#39;Call of Duty&amp;#39; de 2021 regresará a la Segunda Guerra Mundial y este  sería su nombre">
            <a:extLst>
              <a:ext uri="{FF2B5EF4-FFF2-40B4-BE49-F238E27FC236}">
                <a16:creationId xmlns:a16="http://schemas.microsoft.com/office/drawing/2014/main" id="{C552BBC8-7A0B-274F-885F-B36F8DEA3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4" r="43233" b="-1"/>
          <a:stretch/>
        </p:blipFill>
        <p:spPr bwMode="auto">
          <a:xfrm>
            <a:off x="6861048" y="1"/>
            <a:ext cx="53309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Icono&#10;&#10;Descripción generada automáticamente">
            <a:extLst>
              <a:ext uri="{FF2B5EF4-FFF2-40B4-BE49-F238E27FC236}">
                <a16:creationId xmlns:a16="http://schemas.microsoft.com/office/drawing/2014/main" id="{B3C3E885-190E-4CFB-8D0C-E6D20C4895FE}"/>
              </a:ext>
            </a:extLst>
          </p:cNvPr>
          <p:cNvPicPr>
            <a:picLocks noChangeAspect="1"/>
          </p:cNvPicPr>
          <p:nvPr/>
        </p:nvPicPr>
        <p:blipFill>
          <a:blip r:embed="rId4"/>
          <a:stretch>
            <a:fillRect/>
          </a:stretch>
        </p:blipFill>
        <p:spPr>
          <a:xfrm>
            <a:off x="11027563" y="5720265"/>
            <a:ext cx="1164437" cy="1079086"/>
          </a:xfrm>
          <a:prstGeom prst="rect">
            <a:avLst/>
          </a:prstGeom>
        </p:spPr>
      </p:pic>
    </p:spTree>
    <p:extLst>
      <p:ext uri="{BB962C8B-B14F-4D97-AF65-F5344CB8AC3E}">
        <p14:creationId xmlns:p14="http://schemas.microsoft.com/office/powerpoint/2010/main" val="1922908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55873-EFD8-48C1-B314-148C0A31E5E2}"/>
              </a:ext>
            </a:extLst>
          </p:cNvPr>
          <p:cNvSpPr>
            <a:spLocks noGrp="1"/>
          </p:cNvSpPr>
          <p:nvPr>
            <p:ph type="title"/>
          </p:nvPr>
        </p:nvSpPr>
        <p:spPr>
          <a:xfrm>
            <a:off x="95534" y="290505"/>
            <a:ext cx="5813947" cy="6272914"/>
          </a:xfrm>
        </p:spPr>
        <p:txBody>
          <a:bodyPr>
            <a:noAutofit/>
          </a:bodyPr>
          <a:lstStyle/>
          <a:p>
            <a:pPr algn="ctr"/>
            <a:br>
              <a:rPr lang="es-ES" sz="800" b="1" dirty="0">
                <a:solidFill>
                  <a:srgbClr val="000000"/>
                </a:solidFill>
                <a:highlight>
                  <a:srgbClr val="00FF00"/>
                </a:highlight>
                <a:latin typeface="Calibri" panose="020F0502020204030204" pitchFamily="34" charset="0"/>
                <a:ea typeface="ArialUnicodeMS"/>
              </a:rPr>
            </a:br>
            <a:br>
              <a:rPr lang="es-ES" sz="800" b="1" dirty="0">
                <a:solidFill>
                  <a:srgbClr val="000000"/>
                </a:solidFill>
                <a:highlight>
                  <a:srgbClr val="00FF00"/>
                </a:highlight>
                <a:latin typeface="Calibri" panose="020F0502020204030204" pitchFamily="34" charset="0"/>
                <a:ea typeface="ArialUnicodeMS"/>
              </a:rPr>
            </a:br>
            <a:br>
              <a:rPr lang="es-ES" sz="800" b="1" dirty="0">
                <a:solidFill>
                  <a:srgbClr val="000000"/>
                </a:solidFill>
                <a:highlight>
                  <a:srgbClr val="00FF00"/>
                </a:highlight>
                <a:latin typeface="Calibri" panose="020F0502020204030204" pitchFamily="34" charset="0"/>
                <a:ea typeface="ArialUnicodeMS"/>
              </a:rPr>
            </a:br>
            <a:br>
              <a:rPr lang="es-ES" sz="800" b="1" dirty="0">
                <a:solidFill>
                  <a:srgbClr val="000000"/>
                </a:solidFill>
                <a:highlight>
                  <a:srgbClr val="00FF00"/>
                </a:highlight>
                <a:latin typeface="Calibri" panose="020F0502020204030204" pitchFamily="34" charset="0"/>
                <a:ea typeface="ArialUnicodeMS"/>
              </a:rPr>
            </a:br>
            <a:r>
              <a:rPr lang="es-ES" sz="3600" b="1" dirty="0">
                <a:solidFill>
                  <a:srgbClr val="000000"/>
                </a:solidFill>
                <a:highlight>
                  <a:srgbClr val="00FF00"/>
                </a:highlight>
                <a:latin typeface="Calibri" panose="020F0502020204030204" pitchFamily="34" charset="0"/>
                <a:ea typeface="ArialUnicodeMS"/>
              </a:rPr>
              <a:t>YA NO PODEMOS PENSAR </a:t>
            </a:r>
            <a:br>
              <a:rPr lang="es-ES" sz="3600" b="1" dirty="0">
                <a:solidFill>
                  <a:srgbClr val="000000"/>
                </a:solidFill>
                <a:highlight>
                  <a:srgbClr val="00FF00"/>
                </a:highlight>
                <a:latin typeface="Calibri" panose="020F0502020204030204" pitchFamily="34" charset="0"/>
                <a:ea typeface="ArialUnicodeMS"/>
              </a:rPr>
            </a:br>
            <a:r>
              <a:rPr lang="es-ES" sz="3600" b="1" dirty="0">
                <a:solidFill>
                  <a:srgbClr val="000000"/>
                </a:solidFill>
                <a:highlight>
                  <a:srgbClr val="00FF00"/>
                </a:highlight>
                <a:latin typeface="Calibri" panose="020F0502020204030204" pitchFamily="34" charset="0"/>
                <a:ea typeface="ArialUnicodeMS"/>
              </a:rPr>
              <a:t>EN UNA GUERRA JUSTA</a:t>
            </a:r>
            <a:br>
              <a:rPr lang="es-ES" sz="3600" b="1" dirty="0">
                <a:solidFill>
                  <a:srgbClr val="000000"/>
                </a:solidFill>
                <a:highlight>
                  <a:srgbClr val="00FF00"/>
                </a:highlight>
                <a:latin typeface="Calibri" panose="020F0502020204030204" pitchFamily="34" charset="0"/>
                <a:ea typeface="ArialUnicodeMS"/>
              </a:rPr>
            </a:br>
            <a:br>
              <a:rPr lang="es-ES" sz="3600" b="1" dirty="0">
                <a:solidFill>
                  <a:srgbClr val="000000"/>
                </a:solidFill>
                <a:highlight>
                  <a:srgbClr val="00FF00"/>
                </a:highlight>
                <a:latin typeface="Calibri" panose="020F0502020204030204" pitchFamily="34" charset="0"/>
                <a:ea typeface="ArialUnicodeMS"/>
              </a:rPr>
            </a:br>
            <a:r>
              <a:rPr lang="es-ES" sz="3600" b="1" dirty="0">
                <a:solidFill>
                  <a:srgbClr val="000000"/>
                </a:solidFill>
                <a:highlight>
                  <a:srgbClr val="00FF00"/>
                </a:highlight>
                <a:latin typeface="Calibri" panose="020F0502020204030204" pitchFamily="34" charset="0"/>
                <a:ea typeface="ArialUnicodeMS"/>
              </a:rPr>
              <a:t>¡NUNCA MÁS LA GUERRA!</a:t>
            </a:r>
            <a:r>
              <a:rPr lang="es-ES" sz="3600" b="1" dirty="0">
                <a:solidFill>
                  <a:srgbClr val="000000"/>
                </a:solidFill>
                <a:effectLst/>
                <a:highlight>
                  <a:srgbClr val="00FF00"/>
                </a:highlight>
                <a:latin typeface="Calibri" panose="020F0502020204030204" pitchFamily="34" charset="0"/>
                <a:ea typeface="ArialUnicodeMS"/>
              </a:rPr>
              <a:t> </a:t>
            </a:r>
            <a:br>
              <a:rPr lang="es-ES" sz="3200" b="1" dirty="0">
                <a:solidFill>
                  <a:srgbClr val="000000"/>
                </a:solidFill>
                <a:effectLst/>
                <a:highlight>
                  <a:srgbClr val="00FF00"/>
                </a:highlight>
                <a:latin typeface="Calibri" panose="020F0502020204030204" pitchFamily="34" charset="0"/>
                <a:ea typeface="ArialUnicodeMS"/>
              </a:rPr>
            </a:br>
            <a:br>
              <a:rPr lang="es-ES" sz="3200" b="1" dirty="0">
                <a:solidFill>
                  <a:srgbClr val="000000"/>
                </a:solidFill>
                <a:effectLst/>
                <a:highlight>
                  <a:srgbClr val="00FF00"/>
                </a:highlight>
                <a:latin typeface="Calibri" panose="020F0502020204030204" pitchFamily="34" charset="0"/>
                <a:ea typeface="ArialUnicodeMS"/>
              </a:rPr>
            </a:br>
            <a:br>
              <a:rPr lang="es-ES" sz="3200" b="1" dirty="0">
                <a:solidFill>
                  <a:srgbClr val="000000"/>
                </a:solidFill>
                <a:effectLst/>
                <a:highlight>
                  <a:srgbClr val="00FF00"/>
                </a:highlight>
                <a:latin typeface="Calibri" panose="020F0502020204030204" pitchFamily="34" charset="0"/>
                <a:ea typeface="ArialUnicodeMS"/>
              </a:rPr>
            </a:br>
            <a:r>
              <a:rPr lang="es-ES" sz="3200" b="1" dirty="0">
                <a:solidFill>
                  <a:srgbClr val="000000"/>
                </a:solidFill>
                <a:effectLst/>
                <a:latin typeface="Calibri" panose="020F0502020204030204" pitchFamily="34" charset="0"/>
                <a:ea typeface="ArialUnicodeMS"/>
              </a:rPr>
              <a:t>Con el dinero invertido en armamento debería crearse</a:t>
            </a:r>
            <a:br>
              <a:rPr lang="es-ES" sz="3200" b="1" dirty="0">
                <a:solidFill>
                  <a:srgbClr val="000000"/>
                </a:solidFill>
                <a:effectLst/>
                <a:latin typeface="Calibri" panose="020F0502020204030204" pitchFamily="34" charset="0"/>
                <a:ea typeface="ArialUnicodeMS"/>
              </a:rPr>
            </a:br>
            <a:r>
              <a:rPr lang="es-ES" sz="3200" b="1" dirty="0">
                <a:solidFill>
                  <a:srgbClr val="000000"/>
                </a:solidFill>
                <a:effectLst/>
                <a:latin typeface="Calibri" panose="020F0502020204030204" pitchFamily="34" charset="0"/>
                <a:ea typeface="ArialUnicodeMS"/>
              </a:rPr>
              <a:t>UN FONDO MUNDIAL </a:t>
            </a:r>
            <a:br>
              <a:rPr lang="es-ES" sz="3200" b="1" dirty="0">
                <a:solidFill>
                  <a:srgbClr val="000000"/>
                </a:solidFill>
                <a:effectLst/>
                <a:latin typeface="Calibri" panose="020F0502020204030204" pitchFamily="34" charset="0"/>
                <a:ea typeface="ArialUnicodeMS"/>
              </a:rPr>
            </a:br>
            <a:r>
              <a:rPr lang="es-ES" sz="3200" b="1" dirty="0">
                <a:solidFill>
                  <a:srgbClr val="000000"/>
                </a:solidFill>
                <a:effectLst/>
                <a:latin typeface="Calibri" panose="020F0502020204030204" pitchFamily="34" charset="0"/>
                <a:ea typeface="ArialUnicodeMS"/>
              </a:rPr>
              <a:t>PARA ELIMINAR EL HAMBRE EN EL MUNDO</a:t>
            </a:r>
            <a:br>
              <a:rPr lang="es-ES" sz="3200" b="1" dirty="0">
                <a:solidFill>
                  <a:srgbClr val="000000"/>
                </a:solidFill>
                <a:effectLst/>
                <a:latin typeface="Calibri" panose="020F0502020204030204" pitchFamily="34" charset="0"/>
                <a:ea typeface="ArialUnicodeMS"/>
              </a:rPr>
            </a:br>
            <a:br>
              <a:rPr lang="es-ES" sz="3200" b="1" dirty="0">
                <a:solidFill>
                  <a:srgbClr val="000000"/>
                </a:solidFill>
                <a:effectLst/>
                <a:highlight>
                  <a:srgbClr val="00FF00"/>
                </a:highlight>
                <a:latin typeface="Calibri" panose="020F0502020204030204" pitchFamily="34" charset="0"/>
                <a:ea typeface="ArialUnicodeMS"/>
              </a:rPr>
            </a:br>
            <a:br>
              <a:rPr lang="es-ES" sz="3200" b="1" dirty="0">
                <a:solidFill>
                  <a:srgbClr val="000000"/>
                </a:solidFill>
                <a:effectLst/>
                <a:highlight>
                  <a:srgbClr val="00FF00"/>
                </a:highlight>
                <a:latin typeface="Calibri" panose="020F0502020204030204" pitchFamily="34" charset="0"/>
                <a:ea typeface="ArialUnicodeMS"/>
              </a:rPr>
            </a:br>
            <a:br>
              <a:rPr lang="es-ES" sz="3200" b="1" dirty="0">
                <a:solidFill>
                  <a:srgbClr val="000000"/>
                </a:solidFill>
                <a:effectLst/>
                <a:highlight>
                  <a:srgbClr val="00FF00"/>
                </a:highlight>
                <a:latin typeface="Calibri" panose="020F0502020204030204" pitchFamily="34" charset="0"/>
                <a:ea typeface="ArialUnicodeMS"/>
              </a:rPr>
            </a:br>
            <a:endParaRPr lang="es-ES" sz="3200" dirty="0">
              <a:highlight>
                <a:srgbClr val="00FF00"/>
              </a:highlight>
            </a:endParaRPr>
          </a:p>
        </p:txBody>
      </p:sp>
      <p:sp>
        <p:nvSpPr>
          <p:cNvPr id="7" name="Marcador de contenido 6">
            <a:extLst>
              <a:ext uri="{FF2B5EF4-FFF2-40B4-BE49-F238E27FC236}">
                <a16:creationId xmlns:a16="http://schemas.microsoft.com/office/drawing/2014/main" id="{97C8C94D-66A5-FE47-847B-04684501DFE5}"/>
              </a:ext>
            </a:extLst>
          </p:cNvPr>
          <p:cNvSpPr>
            <a:spLocks noGrp="1"/>
          </p:cNvSpPr>
          <p:nvPr>
            <p:ph idx="1"/>
          </p:nvPr>
        </p:nvSpPr>
        <p:spPr>
          <a:xfrm>
            <a:off x="-3298815" y="4118306"/>
            <a:ext cx="15827651" cy="4890227"/>
          </a:xfrm>
        </p:spPr>
        <p:txBody>
          <a:bodyPr/>
          <a:lstStyle/>
          <a:p>
            <a:pPr marL="0" indent="0">
              <a:buNone/>
            </a:pPr>
            <a:endParaRPr lang="es-ES" dirty="0"/>
          </a:p>
          <a:p>
            <a:pPr marL="0" indent="0">
              <a:buNone/>
            </a:pPr>
            <a:endParaRPr lang="es-ES" dirty="0"/>
          </a:p>
        </p:txBody>
      </p:sp>
      <p:pic>
        <p:nvPicPr>
          <p:cNvPr id="3" name="Imagen 2">
            <a:extLst>
              <a:ext uri="{FF2B5EF4-FFF2-40B4-BE49-F238E27FC236}">
                <a16:creationId xmlns:a16="http://schemas.microsoft.com/office/drawing/2014/main" id="{C5EBF213-F07B-42A2-AA53-8FCEB2A4BDF1}"/>
              </a:ext>
            </a:extLst>
          </p:cNvPr>
          <p:cNvPicPr>
            <a:picLocks noChangeAspect="1"/>
          </p:cNvPicPr>
          <p:nvPr/>
        </p:nvPicPr>
        <p:blipFill>
          <a:blip r:embed="rId3"/>
          <a:stretch>
            <a:fillRect/>
          </a:stretch>
        </p:blipFill>
        <p:spPr>
          <a:xfrm>
            <a:off x="8122496" y="409905"/>
            <a:ext cx="2536121" cy="2350228"/>
          </a:xfrm>
          <a:prstGeom prst="rect">
            <a:avLst/>
          </a:prstGeom>
        </p:spPr>
      </p:pic>
      <p:pic>
        <p:nvPicPr>
          <p:cNvPr id="3074" name="Picture 2" descr="Ayuda humanitaria, asistencia fundamental tras la pandemia">
            <a:extLst>
              <a:ext uri="{FF2B5EF4-FFF2-40B4-BE49-F238E27FC236}">
                <a16:creationId xmlns:a16="http://schemas.microsoft.com/office/drawing/2014/main" id="{3C504EF5-7F0B-2241-AF08-BC5FF65D6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345" y="3476295"/>
            <a:ext cx="5943599"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20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22051-6CE5-4EC1-BFAF-7E3B24671565}"/>
              </a:ext>
            </a:extLst>
          </p:cNvPr>
          <p:cNvSpPr>
            <a:spLocks noGrp="1"/>
          </p:cNvSpPr>
          <p:nvPr>
            <p:ph type="title"/>
          </p:nvPr>
        </p:nvSpPr>
        <p:spPr>
          <a:xfrm>
            <a:off x="1264157" y="315310"/>
            <a:ext cx="9420775" cy="1953758"/>
          </a:xfrm>
        </p:spPr>
        <p:txBody>
          <a:bodyPr>
            <a:normAutofit/>
          </a:bodyPr>
          <a:lstStyle/>
          <a:p>
            <a:pPr marL="0" indent="0" algn="ctr">
              <a:lnSpc>
                <a:spcPct val="90000"/>
              </a:lnSpc>
            </a:pPr>
            <a:br>
              <a:rPr lang="es-ES" sz="1800" b="1" dirty="0">
                <a:highlight>
                  <a:srgbClr val="00FF00"/>
                </a:highlight>
              </a:rPr>
            </a:br>
            <a:r>
              <a:rPr lang="es-ES" b="1" dirty="0">
                <a:highlight>
                  <a:srgbClr val="00FF00"/>
                </a:highlight>
              </a:rPr>
              <a:t>LA PENA DE MUERTE</a:t>
            </a:r>
            <a:br>
              <a:rPr lang="es-ES" sz="3300" b="1" dirty="0">
                <a:highlight>
                  <a:srgbClr val="00FF00"/>
                </a:highlight>
              </a:rPr>
            </a:br>
            <a:r>
              <a:rPr lang="es-ES" sz="3300" b="1" dirty="0">
                <a:highlight>
                  <a:srgbClr val="00FF00"/>
                </a:highlight>
              </a:rPr>
              <a:t>¡INADMISIBLE! ¡DEBE SER ABOLIDA!</a:t>
            </a:r>
            <a:endParaRPr lang="es-ES" sz="3300" dirty="0">
              <a:highlight>
                <a:srgbClr val="00FF00"/>
              </a:highlight>
            </a:endParaRPr>
          </a:p>
        </p:txBody>
      </p:sp>
      <p:sp>
        <p:nvSpPr>
          <p:cNvPr id="4104" name="Content Placeholder 4103">
            <a:extLst>
              <a:ext uri="{FF2B5EF4-FFF2-40B4-BE49-F238E27FC236}">
                <a16:creationId xmlns:a16="http://schemas.microsoft.com/office/drawing/2014/main" id="{DCBD35E0-A24B-4B86-A868-C1E9F379B231}"/>
              </a:ext>
            </a:extLst>
          </p:cNvPr>
          <p:cNvSpPr>
            <a:spLocks noGrp="1"/>
          </p:cNvSpPr>
          <p:nvPr>
            <p:ph idx="1"/>
          </p:nvPr>
        </p:nvSpPr>
        <p:spPr>
          <a:xfrm>
            <a:off x="829101" y="2743483"/>
            <a:ext cx="5812031" cy="3028898"/>
          </a:xfrm>
        </p:spPr>
        <p:txBody>
          <a:bodyPr>
            <a:normAutofit fontScale="85000" lnSpcReduction="20000"/>
          </a:bodyPr>
          <a:lstStyle/>
          <a:p>
            <a:pPr>
              <a:buFont typeface="Wingdings" pitchFamily="2" charset="2"/>
              <a:buChar char="Ø"/>
            </a:pPr>
            <a:endParaRPr lang="es-ES" sz="2400" dirty="0"/>
          </a:p>
          <a:p>
            <a:pPr marL="0" indent="0">
              <a:buNone/>
            </a:pPr>
            <a:r>
              <a:rPr lang="es-ES" sz="2400" dirty="0"/>
              <a:t>Ni siquiera el homicida pierde su dignidad personal y Dios se hace su garante.</a:t>
            </a:r>
          </a:p>
          <a:p>
            <a:pPr marL="0" indent="0">
              <a:buNone/>
            </a:pPr>
            <a:endParaRPr lang="es-ES" sz="900" dirty="0"/>
          </a:p>
          <a:p>
            <a:pPr marL="0" indent="0">
              <a:buNone/>
            </a:pPr>
            <a:r>
              <a:rPr lang="es-ES" sz="2400" dirty="0"/>
              <a:t>Se reafirma la necesidad de respetar “la sacralidad   de   la   vida” allá donde hoy “partes de </a:t>
            </a:r>
            <a:r>
              <a:rPr lang="es-ES" sz="2100" dirty="0"/>
              <a:t>la humanidad </a:t>
            </a:r>
            <a:r>
              <a:rPr lang="es-ES" sz="2400" dirty="0"/>
              <a:t>parecen sacrificables”,  como   son   los  no nacidos,   los pobres,      los discapacitados y los ancianos.</a:t>
            </a:r>
          </a:p>
          <a:p>
            <a:pPr>
              <a:buFont typeface="Wingdings" pitchFamily="2" charset="2"/>
              <a:buChar char="Ø"/>
            </a:pPr>
            <a:endParaRPr lang="en-US" sz="1800" dirty="0"/>
          </a:p>
        </p:txBody>
      </p:sp>
      <p:pic>
        <p:nvPicPr>
          <p:cNvPr id="4100" name="Picture 4" descr="Virginia, primer estado del sur de EE.UU. en abolir la pena de muerte | El  Mundo | DW | 25.03.2021">
            <a:extLst>
              <a:ext uri="{FF2B5EF4-FFF2-40B4-BE49-F238E27FC236}">
                <a16:creationId xmlns:a16="http://schemas.microsoft.com/office/drawing/2014/main" id="{88CE93D6-DA88-F34D-B6D0-7E5F7143C3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01941" y="2709371"/>
            <a:ext cx="4852776" cy="27266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2EA4215-112A-491B-85D0-08E13415B41E}"/>
              </a:ext>
            </a:extLst>
          </p:cNvPr>
          <p:cNvPicPr>
            <a:picLocks noChangeAspect="1"/>
          </p:cNvPicPr>
          <p:nvPr/>
        </p:nvPicPr>
        <p:blipFill>
          <a:blip r:embed="rId3"/>
          <a:stretch>
            <a:fillRect/>
          </a:stretch>
        </p:blipFill>
        <p:spPr>
          <a:xfrm>
            <a:off x="11027563" y="5778914"/>
            <a:ext cx="1164437" cy="1079086"/>
          </a:xfrm>
          <a:prstGeom prst="rect">
            <a:avLst/>
          </a:prstGeom>
        </p:spPr>
      </p:pic>
    </p:spTree>
    <p:extLst>
      <p:ext uri="{BB962C8B-B14F-4D97-AF65-F5344CB8AC3E}">
        <p14:creationId xmlns:p14="http://schemas.microsoft.com/office/powerpoint/2010/main" val="557843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1DFE39-97A2-48D8-BBC3-D33A75701405}"/>
              </a:ext>
            </a:extLst>
          </p:cNvPr>
          <p:cNvSpPr>
            <a:spLocks noGrp="1"/>
          </p:cNvSpPr>
          <p:nvPr>
            <p:ph type="ctrTitle"/>
          </p:nvPr>
        </p:nvSpPr>
        <p:spPr>
          <a:xfrm>
            <a:off x="491319" y="150124"/>
            <a:ext cx="10849971" cy="2059675"/>
          </a:xfrm>
        </p:spPr>
        <p:txBody>
          <a:bodyPr anchor="b">
            <a:normAutofit fontScale="90000"/>
          </a:bodyPr>
          <a:lstStyle/>
          <a:p>
            <a:pPr algn="ctr"/>
            <a:r>
              <a:rPr lang="es-ES" dirty="0"/>
              <a:t> LAS RELIGIONES</a:t>
            </a:r>
            <a:br>
              <a:rPr lang="es-ES" dirty="0"/>
            </a:br>
            <a:r>
              <a:rPr lang="es-ES" dirty="0"/>
              <a:t>Religiones al servicio de la humanidad</a:t>
            </a:r>
          </a:p>
        </p:txBody>
      </p:sp>
      <p:sp>
        <p:nvSpPr>
          <p:cNvPr id="3" name="Subtítulo 2">
            <a:extLst>
              <a:ext uri="{FF2B5EF4-FFF2-40B4-BE49-F238E27FC236}">
                <a16:creationId xmlns:a16="http://schemas.microsoft.com/office/drawing/2014/main" id="{DB745711-4730-4D59-8B63-F5CC8D2BD619}"/>
              </a:ext>
            </a:extLst>
          </p:cNvPr>
          <p:cNvSpPr>
            <a:spLocks noGrp="1"/>
          </p:cNvSpPr>
          <p:nvPr>
            <p:ph type="subTitle" idx="1"/>
          </p:nvPr>
        </p:nvSpPr>
        <p:spPr>
          <a:xfrm>
            <a:off x="953033" y="2402945"/>
            <a:ext cx="3836168" cy="3726145"/>
          </a:xfrm>
        </p:spPr>
        <p:txBody>
          <a:bodyPr anchor="t">
            <a:normAutofit/>
          </a:bodyPr>
          <a:lstStyle/>
          <a:p>
            <a:pPr algn="l"/>
            <a:r>
              <a:rPr lang="es-ES" sz="2200" b="1" u="sng" dirty="0"/>
              <a:t>CAPÍTULO VIII  </a:t>
            </a:r>
          </a:p>
          <a:p>
            <a:pPr algn="l"/>
            <a:r>
              <a:rPr lang="es-ES" sz="2200" b="1" u="sng" dirty="0"/>
              <a:t>FRATELLI TUTTI</a:t>
            </a:r>
          </a:p>
        </p:txBody>
      </p:sp>
      <p:pic>
        <p:nvPicPr>
          <p:cNvPr id="4" name="Picture 4" descr="Conjunto de personas de diferentes religiones de colección | Vector Premium">
            <a:extLst>
              <a:ext uri="{FF2B5EF4-FFF2-40B4-BE49-F238E27FC236}">
                <a16:creationId xmlns:a16="http://schemas.microsoft.com/office/drawing/2014/main" id="{4BF27A2A-ED04-F541-8848-659EAC16FA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9201" y="2456966"/>
            <a:ext cx="3516599" cy="407058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8651612-02E9-4746-A91D-84C306512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528" y="2813185"/>
            <a:ext cx="3119243" cy="2898194"/>
          </a:xfrm>
          <a:prstGeom prst="rect">
            <a:avLst/>
          </a:prstGeom>
        </p:spPr>
      </p:pic>
    </p:spTree>
    <p:extLst>
      <p:ext uri="{BB962C8B-B14F-4D97-AF65-F5344CB8AC3E}">
        <p14:creationId xmlns:p14="http://schemas.microsoft.com/office/powerpoint/2010/main" val="918150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D3E46-0AE9-4B69-85D4-7B67DB3BE213}"/>
              </a:ext>
            </a:extLst>
          </p:cNvPr>
          <p:cNvSpPr>
            <a:spLocks noGrp="1"/>
          </p:cNvSpPr>
          <p:nvPr>
            <p:ph type="title"/>
          </p:nvPr>
        </p:nvSpPr>
        <p:spPr>
          <a:xfrm>
            <a:off x="1143000" y="944563"/>
            <a:ext cx="5410200" cy="1997075"/>
          </a:xfrm>
        </p:spPr>
        <p:txBody>
          <a:bodyPr>
            <a:normAutofit/>
          </a:bodyPr>
          <a:lstStyle/>
          <a:p>
            <a:pPr algn="ctr"/>
            <a:r>
              <a:rPr lang="es-ES" sz="4000" dirty="0">
                <a:highlight>
                  <a:srgbClr val="00FF00"/>
                </a:highlight>
              </a:rPr>
              <a:t>¿IGUALDAD Y CERCANÍA</a:t>
            </a:r>
            <a:br>
              <a:rPr lang="es-ES" sz="4000" dirty="0">
                <a:highlight>
                  <a:srgbClr val="00FF00"/>
                </a:highlight>
              </a:rPr>
            </a:br>
            <a:r>
              <a:rPr lang="es-ES" sz="4000" dirty="0">
                <a:highlight>
                  <a:srgbClr val="00FF00"/>
                </a:highlight>
              </a:rPr>
              <a:t>O FRATERNIDAD?</a:t>
            </a:r>
          </a:p>
        </p:txBody>
      </p:sp>
      <p:sp>
        <p:nvSpPr>
          <p:cNvPr id="3" name="Marcador de contenido 2">
            <a:extLst>
              <a:ext uri="{FF2B5EF4-FFF2-40B4-BE49-F238E27FC236}">
                <a16:creationId xmlns:a16="http://schemas.microsoft.com/office/drawing/2014/main" id="{DAFAD06B-F58C-48CE-8113-F01A7D591812}"/>
              </a:ext>
            </a:extLst>
          </p:cNvPr>
          <p:cNvSpPr>
            <a:spLocks noGrp="1"/>
          </p:cNvSpPr>
          <p:nvPr>
            <p:ph idx="1"/>
          </p:nvPr>
        </p:nvSpPr>
        <p:spPr>
          <a:xfrm>
            <a:off x="971975" y="2941638"/>
            <a:ext cx="5410200" cy="2911288"/>
          </a:xfrm>
        </p:spPr>
        <p:txBody>
          <a:bodyPr>
            <a:normAutofit fontScale="92500" lnSpcReduction="20000"/>
          </a:bodyPr>
          <a:lstStyle/>
          <a:p>
            <a:pPr>
              <a:lnSpc>
                <a:spcPct val="100000"/>
              </a:lnSpc>
              <a:buFont typeface="Wingdings" pitchFamily="2" charset="2"/>
              <a:buChar char="ü"/>
            </a:pPr>
            <a:r>
              <a:rPr lang="es-ES" sz="1400" dirty="0">
                <a:latin typeface="+mj-lt"/>
              </a:rPr>
              <a:t>LA RAZÓN:</a:t>
            </a:r>
          </a:p>
          <a:p>
            <a:pPr lvl="1">
              <a:lnSpc>
                <a:spcPct val="100000"/>
              </a:lnSpc>
              <a:buFont typeface="Courier New" panose="02070309020205020404" pitchFamily="49" charset="0"/>
              <a:buChar char="o"/>
            </a:pPr>
            <a:r>
              <a:rPr lang="es-ES" sz="1400" dirty="0">
                <a:latin typeface="+mj-lt"/>
              </a:rPr>
              <a:t> Acepta la igualdad entre los hombres y regula su convivencia.</a:t>
            </a:r>
          </a:p>
          <a:p>
            <a:pPr lvl="1">
              <a:lnSpc>
                <a:spcPct val="100000"/>
              </a:lnSpc>
              <a:buFont typeface="Courier New" panose="02070309020205020404" pitchFamily="49" charset="0"/>
              <a:buChar char="o"/>
            </a:pPr>
            <a:r>
              <a:rPr lang="es-ES" sz="1400" dirty="0">
                <a:latin typeface="+mj-lt"/>
              </a:rPr>
              <a:t> Pero no funda la hermandad.</a:t>
            </a:r>
          </a:p>
          <a:p>
            <a:pPr>
              <a:lnSpc>
                <a:spcPct val="100000"/>
              </a:lnSpc>
              <a:buFont typeface="Wingdings" pitchFamily="2" charset="2"/>
              <a:buChar char="ü"/>
            </a:pPr>
            <a:r>
              <a:rPr lang="es-ES" sz="1400" dirty="0">
                <a:latin typeface="+mj-lt"/>
              </a:rPr>
              <a:t>LA GLOBALIZACIÓN:</a:t>
            </a:r>
          </a:p>
          <a:p>
            <a:pPr lvl="1">
              <a:lnSpc>
                <a:spcPct val="100000"/>
              </a:lnSpc>
              <a:buFont typeface="Courier New" panose="02070309020205020404" pitchFamily="49" charset="0"/>
              <a:buChar char="o"/>
            </a:pPr>
            <a:r>
              <a:rPr lang="es-ES" sz="1400" dirty="0">
                <a:latin typeface="+mj-lt"/>
              </a:rPr>
              <a:t>Nos hace más cercanos.</a:t>
            </a:r>
          </a:p>
          <a:p>
            <a:pPr lvl="1">
              <a:lnSpc>
                <a:spcPct val="100000"/>
              </a:lnSpc>
              <a:buFont typeface="Courier New" panose="02070309020205020404" pitchFamily="49" charset="0"/>
              <a:buChar char="o"/>
            </a:pPr>
            <a:r>
              <a:rPr lang="es-ES" sz="1400" dirty="0">
                <a:latin typeface="+mj-lt"/>
              </a:rPr>
              <a:t>Pero no más hermanos.</a:t>
            </a:r>
          </a:p>
          <a:p>
            <a:pPr>
              <a:lnSpc>
                <a:spcPct val="100000"/>
              </a:lnSpc>
              <a:buFont typeface="Wingdings" pitchFamily="2" charset="2"/>
              <a:buChar char="ü"/>
            </a:pPr>
            <a:r>
              <a:rPr lang="es-ES" sz="1400" dirty="0">
                <a:latin typeface="+mj-lt"/>
              </a:rPr>
              <a:t>LA FRATERNIDAD:</a:t>
            </a:r>
          </a:p>
          <a:p>
            <a:pPr lvl="1">
              <a:lnSpc>
                <a:spcPct val="100000"/>
              </a:lnSpc>
              <a:buFont typeface="Courier New" panose="02070309020205020404" pitchFamily="49" charset="0"/>
              <a:buChar char="o"/>
            </a:pPr>
            <a:r>
              <a:rPr lang="es-ES" sz="1400" dirty="0">
                <a:latin typeface="+mj-lt"/>
              </a:rPr>
              <a:t>Nace de una vocación trascendente de Dios Padre.</a:t>
            </a:r>
          </a:p>
          <a:p>
            <a:pPr lvl="1">
              <a:lnSpc>
                <a:spcPct val="100000"/>
              </a:lnSpc>
              <a:buFont typeface="Courier New" panose="02070309020205020404" pitchFamily="49" charset="0"/>
              <a:buChar char="o"/>
            </a:pPr>
            <a:r>
              <a:rPr lang="es-ES" sz="1400" dirty="0">
                <a:latin typeface="+mj-lt"/>
              </a:rPr>
              <a:t>Es el primero que nos ha amado y nos ha enseñado mediante el Hijo lo que es el amor fraterno.</a:t>
            </a:r>
          </a:p>
          <a:p>
            <a:pPr lvl="1">
              <a:lnSpc>
                <a:spcPct val="100000"/>
              </a:lnSpc>
              <a:buFont typeface="Courier New" panose="02070309020205020404" pitchFamily="49" charset="0"/>
              <a:buChar char="o"/>
            </a:pPr>
            <a:endParaRPr lang="es-ES" sz="1100" dirty="0">
              <a:latin typeface="+mj-lt"/>
            </a:endParaRPr>
          </a:p>
          <a:p>
            <a:pPr marL="0" indent="0">
              <a:lnSpc>
                <a:spcPct val="100000"/>
              </a:lnSpc>
              <a:buNone/>
            </a:pPr>
            <a:endParaRPr lang="es-ES" sz="1100" dirty="0">
              <a:latin typeface="+mj-lt"/>
            </a:endParaRPr>
          </a:p>
        </p:txBody>
      </p:sp>
      <p:pic>
        <p:nvPicPr>
          <p:cNvPr id="4" name="Imagen 3">
            <a:extLst>
              <a:ext uri="{FF2B5EF4-FFF2-40B4-BE49-F238E27FC236}">
                <a16:creationId xmlns:a16="http://schemas.microsoft.com/office/drawing/2014/main" id="{9DBB7B22-A521-4B47-BE00-D89D515B7C4E}"/>
              </a:ext>
            </a:extLst>
          </p:cNvPr>
          <p:cNvPicPr>
            <a:picLocks noChangeAspect="1"/>
          </p:cNvPicPr>
          <p:nvPr/>
        </p:nvPicPr>
        <p:blipFill>
          <a:blip r:embed="rId2"/>
          <a:stretch>
            <a:fillRect/>
          </a:stretch>
        </p:blipFill>
        <p:spPr>
          <a:xfrm>
            <a:off x="7010400" y="1478466"/>
            <a:ext cx="4209625" cy="3901067"/>
          </a:xfrm>
          <a:prstGeom prst="rect">
            <a:avLst/>
          </a:prstGeom>
        </p:spPr>
      </p:pic>
    </p:spTree>
    <p:extLst>
      <p:ext uri="{BB962C8B-B14F-4D97-AF65-F5344CB8AC3E}">
        <p14:creationId xmlns:p14="http://schemas.microsoft.com/office/powerpoint/2010/main" val="11563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8" name="Picture 2" descr="young woman working at home - usar el ordenador fotografías e imágenes de stock">
            <a:extLst>
              <a:ext uri="{FF2B5EF4-FFF2-40B4-BE49-F238E27FC236}">
                <a16:creationId xmlns:a16="http://schemas.microsoft.com/office/drawing/2014/main" id="{CD4C72FB-D4A0-7448-B99A-25EA9B3D9AD4}"/>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t="8319" r="-1" b="29991"/>
          <a:stretch/>
        </p:blipFill>
        <p:spPr bwMode="auto">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noFill/>
          <a:extLst>
            <a:ext uri="{909E8E84-426E-40DD-AFC4-6F175D3DCCD1}">
              <a14:hiddenFill xmlns:a14="http://schemas.microsoft.com/office/drawing/2010/main">
                <a:solidFill>
                  <a:srgbClr val="FFFFFF"/>
                </a:solidFill>
              </a14:hiddenFill>
            </a:ext>
          </a:extLst>
        </p:spPr>
      </p:pic>
      <p:sp>
        <p:nvSpPr>
          <p:cNvPr id="8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85" name="Freeform: Shape 8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3244435-C37C-8F4B-865B-D9AA2DEC7F60}"/>
              </a:ext>
            </a:extLst>
          </p:cNvPr>
          <p:cNvSpPr>
            <a:spLocks noGrp="1"/>
          </p:cNvSpPr>
          <p:nvPr>
            <p:ph type="title"/>
          </p:nvPr>
        </p:nvSpPr>
        <p:spPr>
          <a:xfrm>
            <a:off x="514086" y="4718462"/>
            <a:ext cx="10486010" cy="1308282"/>
          </a:xfrm>
        </p:spPr>
        <p:txBody>
          <a:bodyPr vert="horz" lIns="91440" tIns="45720" rIns="91440" bIns="45720" rtlCol="0" anchor="b">
            <a:noAutofit/>
          </a:bodyPr>
          <a:lstStyle/>
          <a:p>
            <a:pPr>
              <a:lnSpc>
                <a:spcPct val="90000"/>
              </a:lnSpc>
            </a:pPr>
            <a:r>
              <a:rPr lang="en-US" sz="3600" dirty="0">
                <a:solidFill>
                  <a:srgbClr val="EBEBEB"/>
                </a:solidFill>
                <a:highlight>
                  <a:srgbClr val="C0C0C0"/>
                </a:highlight>
              </a:rPr>
              <a:t>6. </a:t>
            </a:r>
            <a:r>
              <a:rPr lang="en-US" sz="3600" dirty="0" err="1">
                <a:solidFill>
                  <a:srgbClr val="EBEBEB"/>
                </a:solidFill>
                <a:highlight>
                  <a:srgbClr val="C0C0C0"/>
                </a:highlight>
              </a:rPr>
              <a:t>Información</a:t>
            </a:r>
            <a:r>
              <a:rPr lang="en-US" sz="3600" dirty="0">
                <a:solidFill>
                  <a:srgbClr val="EBEBEB"/>
                </a:solidFill>
                <a:highlight>
                  <a:srgbClr val="C0C0C0"/>
                </a:highlight>
              </a:rPr>
              <a:t> sin </a:t>
            </a:r>
            <a:r>
              <a:rPr lang="en-US" sz="3600" dirty="0" err="1">
                <a:solidFill>
                  <a:srgbClr val="EBEBEB"/>
                </a:solidFill>
                <a:highlight>
                  <a:srgbClr val="C0C0C0"/>
                </a:highlight>
              </a:rPr>
              <a:t>sabiduría</a:t>
            </a:r>
            <a:br>
              <a:rPr lang="en-US" sz="3600" dirty="0">
                <a:solidFill>
                  <a:srgbClr val="EBEBEB"/>
                </a:solidFill>
                <a:highlight>
                  <a:srgbClr val="C0C0C0"/>
                </a:highlight>
              </a:rPr>
            </a:br>
            <a:r>
              <a:rPr lang="en-US" sz="3600" dirty="0">
                <a:solidFill>
                  <a:srgbClr val="EBEBEB"/>
                </a:solidFill>
                <a:highlight>
                  <a:srgbClr val="C0C0C0"/>
                </a:highlight>
              </a:rPr>
              <a:t>7. </a:t>
            </a:r>
            <a:r>
              <a:rPr lang="en-US" sz="3600" dirty="0" err="1">
                <a:solidFill>
                  <a:srgbClr val="EBEBEB"/>
                </a:solidFill>
                <a:highlight>
                  <a:srgbClr val="C0C0C0"/>
                </a:highlight>
              </a:rPr>
              <a:t>Sometimientos</a:t>
            </a:r>
            <a:r>
              <a:rPr lang="en-US" sz="3600" dirty="0">
                <a:solidFill>
                  <a:srgbClr val="EBEBEB"/>
                </a:solidFill>
                <a:highlight>
                  <a:srgbClr val="C0C0C0"/>
                </a:highlight>
              </a:rPr>
              <a:t> y </a:t>
            </a:r>
            <a:r>
              <a:rPr lang="en-US" sz="3600" dirty="0" err="1">
                <a:solidFill>
                  <a:srgbClr val="EBEBEB"/>
                </a:solidFill>
                <a:highlight>
                  <a:srgbClr val="C0C0C0"/>
                </a:highlight>
              </a:rPr>
              <a:t>autodesprecios</a:t>
            </a:r>
            <a:endParaRPr lang="en-US" sz="3600" dirty="0">
              <a:solidFill>
                <a:srgbClr val="EBEBEB"/>
              </a:solidFill>
              <a:highlight>
                <a:srgbClr val="C0C0C0"/>
              </a:highlight>
            </a:endParaRPr>
          </a:p>
        </p:txBody>
      </p:sp>
      <p:pic>
        <p:nvPicPr>
          <p:cNvPr id="14" name="Imagen 13">
            <a:extLst>
              <a:ext uri="{FF2B5EF4-FFF2-40B4-BE49-F238E27FC236}">
                <a16:creationId xmlns:a16="http://schemas.microsoft.com/office/drawing/2014/main" id="{792F3B2F-34CE-F944-9391-EDB0ABD40C96}"/>
              </a:ext>
            </a:extLst>
          </p:cNvPr>
          <p:cNvPicPr>
            <a:picLocks noChangeAspect="1"/>
          </p:cNvPicPr>
          <p:nvPr/>
        </p:nvPicPr>
        <p:blipFill>
          <a:blip r:embed="rId8"/>
          <a:stretch>
            <a:fillRect/>
          </a:stretch>
        </p:blipFill>
        <p:spPr>
          <a:xfrm>
            <a:off x="10549583" y="5126836"/>
            <a:ext cx="1364913" cy="1264867"/>
          </a:xfrm>
          <a:prstGeom prst="rect">
            <a:avLst/>
          </a:prstGeom>
        </p:spPr>
      </p:pic>
    </p:spTree>
    <p:extLst>
      <p:ext uri="{BB962C8B-B14F-4D97-AF65-F5344CB8AC3E}">
        <p14:creationId xmlns:p14="http://schemas.microsoft.com/office/powerpoint/2010/main" val="1143576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EDA32-9FF0-4B04-B6A2-2367D8A94B36}"/>
              </a:ext>
            </a:extLst>
          </p:cNvPr>
          <p:cNvSpPr>
            <a:spLocks noGrp="1"/>
          </p:cNvSpPr>
          <p:nvPr>
            <p:ph type="title"/>
          </p:nvPr>
        </p:nvSpPr>
        <p:spPr>
          <a:xfrm>
            <a:off x="731519" y="365760"/>
            <a:ext cx="10359183" cy="1463041"/>
          </a:xfrm>
        </p:spPr>
        <p:txBody>
          <a:bodyPr>
            <a:noAutofit/>
          </a:bodyPr>
          <a:lstStyle/>
          <a:p>
            <a:pPr algn="ctr"/>
            <a:r>
              <a:rPr lang="es-ES" sz="3000" dirty="0">
                <a:highlight>
                  <a:srgbClr val="00FF00"/>
                </a:highlight>
              </a:rPr>
              <a:t>LA IGLESIA RESPETA LA AUTONOMÍA DE LA POLÍTICA, </a:t>
            </a:r>
            <a:br>
              <a:rPr lang="es-ES" sz="3000" dirty="0">
                <a:highlight>
                  <a:srgbClr val="00FF00"/>
                </a:highlight>
              </a:rPr>
            </a:br>
            <a:r>
              <a:rPr lang="es-ES" sz="2800" dirty="0">
                <a:highlight>
                  <a:srgbClr val="00FF00"/>
                </a:highlight>
              </a:rPr>
              <a:t>PERO NO RELEGA SU MISIÓN AL ÁMBITO DE LO PRIVADO</a:t>
            </a:r>
          </a:p>
        </p:txBody>
      </p:sp>
      <p:sp>
        <p:nvSpPr>
          <p:cNvPr id="3" name="Marcador de contenido 2">
            <a:extLst>
              <a:ext uri="{FF2B5EF4-FFF2-40B4-BE49-F238E27FC236}">
                <a16:creationId xmlns:a16="http://schemas.microsoft.com/office/drawing/2014/main" id="{86265D83-E35D-438B-ABB0-DB42186180B7}"/>
              </a:ext>
            </a:extLst>
          </p:cNvPr>
          <p:cNvSpPr>
            <a:spLocks noGrp="1"/>
          </p:cNvSpPr>
          <p:nvPr>
            <p:ph idx="1"/>
          </p:nvPr>
        </p:nvSpPr>
        <p:spPr>
          <a:xfrm>
            <a:off x="0" y="2135076"/>
            <a:ext cx="11733306" cy="1589760"/>
          </a:xfrm>
        </p:spPr>
        <p:txBody>
          <a:bodyPr>
            <a:noAutofit/>
          </a:bodyPr>
          <a:lstStyle/>
          <a:p>
            <a:pPr marL="0" indent="0">
              <a:buNone/>
            </a:pPr>
            <a:r>
              <a:rPr lang="es-ES" sz="3200" dirty="0">
                <a:latin typeface="Calibri" panose="020F0502020204030204" pitchFamily="34" charset="0"/>
                <a:ea typeface="Calibri" panose="020F0502020204030204" pitchFamily="34" charset="0"/>
              </a:rPr>
              <a:t>REIVINDICA UN PAPEL PÚBLICO PROCURANDO:</a:t>
            </a:r>
          </a:p>
          <a:p>
            <a:pPr marL="0" indent="0">
              <a:buNone/>
            </a:pPr>
            <a:r>
              <a:rPr lang="es-ES" sz="3200" dirty="0">
                <a:latin typeface="Calibri" panose="020F0502020204030204" pitchFamily="34" charset="0"/>
                <a:ea typeface="Calibri" panose="020F0502020204030204" pitchFamily="34" charset="0"/>
              </a:rPr>
              <a:t>           La promoción del hombre y l</a:t>
            </a:r>
            <a:r>
              <a:rPr lang="es-ES" sz="3200" dirty="0">
                <a:latin typeface="Calibri" panose="020F0502020204030204" pitchFamily="34" charset="0"/>
              </a:rPr>
              <a:t>a fraternidad universal.</a:t>
            </a:r>
            <a:endParaRPr lang="es-ES" sz="2000" dirty="0">
              <a:latin typeface="Calibri" panose="020F0502020204030204" pitchFamily="34" charset="0"/>
            </a:endParaRPr>
          </a:p>
        </p:txBody>
      </p:sp>
      <p:pic>
        <p:nvPicPr>
          <p:cNvPr id="4" name="Imagen 3">
            <a:extLst>
              <a:ext uri="{FF2B5EF4-FFF2-40B4-BE49-F238E27FC236}">
                <a16:creationId xmlns:a16="http://schemas.microsoft.com/office/drawing/2014/main" id="{893B9873-A7F0-4D29-BC1B-BFD8318F7FB8}"/>
              </a:ext>
            </a:extLst>
          </p:cNvPr>
          <p:cNvPicPr>
            <a:picLocks noChangeAspect="1"/>
          </p:cNvPicPr>
          <p:nvPr/>
        </p:nvPicPr>
        <p:blipFill>
          <a:blip r:embed="rId2"/>
          <a:stretch>
            <a:fillRect/>
          </a:stretch>
        </p:blipFill>
        <p:spPr>
          <a:xfrm>
            <a:off x="10152529" y="2066409"/>
            <a:ext cx="1464514" cy="1357168"/>
          </a:xfrm>
          <a:prstGeom prst="rect">
            <a:avLst/>
          </a:prstGeom>
        </p:spPr>
      </p:pic>
      <p:pic>
        <p:nvPicPr>
          <p:cNvPr id="2052" name="Picture 4" descr="Las noticias religiosas de hoy viernes 5 de mayo">
            <a:extLst>
              <a:ext uri="{FF2B5EF4-FFF2-40B4-BE49-F238E27FC236}">
                <a16:creationId xmlns:a16="http://schemas.microsoft.com/office/drawing/2014/main" id="{E9EFF7D8-AAD1-9E48-8475-E4A51130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8" y="4031111"/>
            <a:ext cx="8935777" cy="345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0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FE7E1-5194-48A1-96DC-2A6324CCA06A}"/>
              </a:ext>
            </a:extLst>
          </p:cNvPr>
          <p:cNvSpPr>
            <a:spLocks noGrp="1"/>
          </p:cNvSpPr>
          <p:nvPr>
            <p:ph type="title"/>
          </p:nvPr>
        </p:nvSpPr>
        <p:spPr>
          <a:xfrm>
            <a:off x="-3621414" y="1927378"/>
            <a:ext cx="15149318" cy="10276538"/>
          </a:xfrm>
        </p:spPr>
        <p:txBody>
          <a:bodyPr>
            <a:noAutofit/>
          </a:bodyPr>
          <a:lstStyle/>
          <a:p>
            <a:pPr algn="ctr"/>
            <a:br>
              <a:rPr lang="es-ES" sz="5400" b="1" dirty="0">
                <a:solidFill>
                  <a:srgbClr val="000000"/>
                </a:solidFill>
                <a:highlight>
                  <a:srgbClr val="00FF00"/>
                </a:highlight>
                <a:latin typeface="Calibri" panose="020F0502020204030204" pitchFamily="34" charset="0"/>
                <a:ea typeface="ArialUnicodeMS"/>
              </a:rPr>
            </a:br>
            <a:br>
              <a:rPr lang="es-ES" sz="5400" b="1" dirty="0">
                <a:solidFill>
                  <a:srgbClr val="000000"/>
                </a:solidFill>
                <a:highlight>
                  <a:srgbClr val="00FF00"/>
                </a:highlight>
                <a:latin typeface="Calibri" panose="020F0502020204030204" pitchFamily="34" charset="0"/>
                <a:ea typeface="ArialUnicodeMS"/>
              </a:rPr>
            </a:br>
            <a:br>
              <a:rPr lang="es-ES" sz="5400" b="1" dirty="0">
                <a:solidFill>
                  <a:srgbClr val="000000"/>
                </a:solidFill>
                <a:highlight>
                  <a:srgbClr val="00FF00"/>
                </a:highlight>
                <a:latin typeface="Calibri" panose="020F0502020204030204" pitchFamily="34" charset="0"/>
                <a:ea typeface="ArialUnicodeMS"/>
              </a:rPr>
            </a:br>
            <a:endParaRPr lang="es-ES" sz="5400" dirty="0">
              <a:highlight>
                <a:srgbClr val="00FF00"/>
              </a:highlight>
            </a:endParaRPr>
          </a:p>
        </p:txBody>
      </p:sp>
      <p:pic>
        <p:nvPicPr>
          <p:cNvPr id="3" name="Imagen 2">
            <a:extLst>
              <a:ext uri="{FF2B5EF4-FFF2-40B4-BE49-F238E27FC236}">
                <a16:creationId xmlns:a16="http://schemas.microsoft.com/office/drawing/2014/main" id="{B3C3E885-190E-4CFB-8D0C-E6D20C4895FE}"/>
              </a:ext>
            </a:extLst>
          </p:cNvPr>
          <p:cNvPicPr>
            <a:picLocks noChangeAspect="1"/>
          </p:cNvPicPr>
          <p:nvPr/>
        </p:nvPicPr>
        <p:blipFill>
          <a:blip r:embed="rId2"/>
          <a:stretch>
            <a:fillRect/>
          </a:stretch>
        </p:blipFill>
        <p:spPr>
          <a:xfrm>
            <a:off x="8732269" y="4394506"/>
            <a:ext cx="2190993" cy="2030397"/>
          </a:xfrm>
          <a:prstGeom prst="rect">
            <a:avLst/>
          </a:prstGeom>
        </p:spPr>
      </p:pic>
      <p:sp>
        <p:nvSpPr>
          <p:cNvPr id="9" name="Rectángulo 8">
            <a:extLst>
              <a:ext uri="{FF2B5EF4-FFF2-40B4-BE49-F238E27FC236}">
                <a16:creationId xmlns:a16="http://schemas.microsoft.com/office/drawing/2014/main" id="{AF55F73B-273C-9540-9160-4E51C5872280}"/>
              </a:ext>
            </a:extLst>
          </p:cNvPr>
          <p:cNvSpPr/>
          <p:nvPr/>
        </p:nvSpPr>
        <p:spPr>
          <a:xfrm>
            <a:off x="147918" y="251470"/>
            <a:ext cx="11658600" cy="3908762"/>
          </a:xfrm>
          <a:prstGeom prst="rect">
            <a:avLst/>
          </a:prstGeom>
        </p:spPr>
        <p:txBody>
          <a:bodyPr wrap="square">
            <a:spAutoFit/>
          </a:bodyPr>
          <a:lstStyle/>
          <a:p>
            <a:pPr algn="ctr"/>
            <a:r>
              <a:rPr lang="es-ES" sz="5400" b="1" dirty="0">
                <a:solidFill>
                  <a:srgbClr val="000000"/>
                </a:solidFill>
                <a:highlight>
                  <a:srgbClr val="00FF00"/>
                </a:highlight>
                <a:latin typeface="Calibri" panose="020F0502020204030204" pitchFamily="34" charset="0"/>
                <a:ea typeface="ArialUnicodeMS"/>
              </a:rPr>
              <a:t>RESPETAR RESTO RELIGIONES</a:t>
            </a:r>
          </a:p>
          <a:p>
            <a:pPr algn="ctr"/>
            <a:r>
              <a:rPr lang="es-ES" sz="5400" b="1" dirty="0">
                <a:solidFill>
                  <a:srgbClr val="000000"/>
                </a:solidFill>
                <a:highlight>
                  <a:srgbClr val="00FF00"/>
                </a:highlight>
                <a:latin typeface="Calibri" panose="020F0502020204030204" pitchFamily="34" charset="0"/>
                <a:ea typeface="ArialUnicodeMS"/>
              </a:rPr>
              <a:t>NO IMPIDE UNA APORTACIÓN PROPIA</a:t>
            </a:r>
          </a:p>
          <a:p>
            <a:pPr algn="ctr"/>
            <a:endParaRPr lang="es-ES" sz="4400" b="1" dirty="0">
              <a:solidFill>
                <a:srgbClr val="000000"/>
              </a:solidFill>
              <a:highlight>
                <a:srgbClr val="00FF00"/>
              </a:highlight>
              <a:latin typeface="Calibri" panose="020F0502020204030204" pitchFamily="34" charset="0"/>
              <a:ea typeface="ArialUnicodeMS"/>
            </a:endParaRPr>
          </a:p>
          <a:p>
            <a:pPr marL="342900" indent="-342900" algn="just">
              <a:buFont typeface="Wingdings" pitchFamily="2" charset="2"/>
              <a:buChar char="ü"/>
            </a:pPr>
            <a:r>
              <a:rPr lang="es-ES" sz="2400" dirty="0">
                <a:solidFill>
                  <a:srgbClr val="000000"/>
                </a:solidFill>
                <a:latin typeface="Calibri" panose="020F0502020204030204" pitchFamily="34" charset="0"/>
                <a:ea typeface="ArialUnicodeMS"/>
              </a:rPr>
              <a:t>PRIMADO DE LA RELACIÓN, DEL ENCUENTRO CON EL OTRO, DE LA COMUNIÓN UNIVERSAL CON LA HUMANIDAD ENTERA.</a:t>
            </a:r>
          </a:p>
          <a:p>
            <a:pPr marL="342900" indent="-342900" algn="just">
              <a:buFont typeface="Wingdings" pitchFamily="2" charset="2"/>
              <a:buChar char="ü"/>
            </a:pPr>
            <a:r>
              <a:rPr lang="es-ES" sz="2400" dirty="0">
                <a:solidFill>
                  <a:srgbClr val="000000"/>
                </a:solidFill>
                <a:latin typeface="Calibri" panose="020F0502020204030204" pitchFamily="34" charset="0"/>
                <a:ea typeface="ArialUnicodeMS"/>
              </a:rPr>
              <a:t>CAPACIDAD PARA COMPRENDER LA BELLEZA DE LA INVITACIÓN AL AMOR UNIVERSAL: “TODO LO HUMANO TIENE QUE VER CON NOSOTROS”.</a:t>
            </a:r>
          </a:p>
        </p:txBody>
      </p:sp>
      <p:pic>
        <p:nvPicPr>
          <p:cNvPr id="3074" name="Picture 2" descr="Viva la fraternidad universal!">
            <a:extLst>
              <a:ext uri="{FF2B5EF4-FFF2-40B4-BE49-F238E27FC236}">
                <a16:creationId xmlns:a16="http://schemas.microsoft.com/office/drawing/2014/main" id="{02BD743B-5402-5B46-AAE0-753C765FA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05" y="4248482"/>
            <a:ext cx="6230479" cy="331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38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ítulo 1">
            <a:extLst>
              <a:ext uri="{FF2B5EF4-FFF2-40B4-BE49-F238E27FC236}">
                <a16:creationId xmlns:a16="http://schemas.microsoft.com/office/drawing/2014/main" id="{6F555873-EFD8-48C1-B314-148C0A31E5E2}"/>
              </a:ext>
            </a:extLst>
          </p:cNvPr>
          <p:cNvSpPr>
            <a:spLocks noGrp="1"/>
          </p:cNvSpPr>
          <p:nvPr>
            <p:ph type="title"/>
          </p:nvPr>
        </p:nvSpPr>
        <p:spPr>
          <a:xfrm>
            <a:off x="648929" y="196797"/>
            <a:ext cx="9491357" cy="1855417"/>
          </a:xfrm>
        </p:spPr>
        <p:txBody>
          <a:bodyPr>
            <a:normAutofit fontScale="90000"/>
          </a:bodyPr>
          <a:lstStyle/>
          <a:p>
            <a:pPr algn="ctr">
              <a:lnSpc>
                <a:spcPct val="90000"/>
              </a:lnSpc>
            </a:pPr>
            <a:br>
              <a:rPr lang="es-ES" sz="1100" b="1" dirty="0">
                <a:highlight>
                  <a:srgbClr val="00FF00"/>
                </a:highlight>
                <a:latin typeface="Calibri" panose="020F0502020204030204" pitchFamily="34" charset="0"/>
                <a:ea typeface="ArialUnicodeMS"/>
              </a:rPr>
            </a:br>
            <a:r>
              <a:rPr lang="es-ES" sz="4000" b="1" dirty="0">
                <a:highlight>
                  <a:srgbClr val="00FF00"/>
                </a:highlight>
                <a:latin typeface="Calibri" panose="020F0502020204030204" pitchFamily="34" charset="0"/>
                <a:ea typeface="ArialUnicodeMS"/>
              </a:rPr>
              <a:t>LIBERTAD RELIGIOSA</a:t>
            </a:r>
            <a:br>
              <a:rPr lang="es-ES" sz="4000" b="1" dirty="0">
                <a:highlight>
                  <a:srgbClr val="00FF00"/>
                </a:highlight>
                <a:latin typeface="Calibri" panose="020F0502020204030204" pitchFamily="34" charset="0"/>
                <a:ea typeface="ArialUnicodeMS"/>
              </a:rPr>
            </a:br>
            <a:r>
              <a:rPr lang="es-ES" sz="4000" b="1" dirty="0">
                <a:highlight>
                  <a:srgbClr val="00FF00"/>
                </a:highlight>
                <a:latin typeface="Calibri" panose="020F0502020204030204" pitchFamily="34" charset="0"/>
                <a:ea typeface="ArialUnicodeMS"/>
              </a:rPr>
              <a:t>PARA TODAS LAS RELIGIONES </a:t>
            </a:r>
            <a:br>
              <a:rPr lang="es-ES" sz="4000" b="1" dirty="0">
                <a:highlight>
                  <a:srgbClr val="00FF00"/>
                </a:highlight>
                <a:latin typeface="Calibri" panose="020F0502020204030204" pitchFamily="34" charset="0"/>
                <a:ea typeface="ArialUnicodeMS"/>
              </a:rPr>
            </a:br>
            <a:r>
              <a:rPr lang="es-ES" sz="4000" b="1" dirty="0">
                <a:highlight>
                  <a:srgbClr val="00FF00"/>
                </a:highlight>
                <a:latin typeface="Calibri" panose="020F0502020204030204" pitchFamily="34" charset="0"/>
                <a:ea typeface="ArialUnicodeMS"/>
              </a:rPr>
              <a:t>¡Derecho a no descuidar</a:t>
            </a:r>
            <a:r>
              <a:rPr lang="es-ES" sz="3600" b="1" dirty="0">
                <a:highlight>
                  <a:srgbClr val="00FF00"/>
                </a:highlight>
                <a:latin typeface="Calibri" panose="020F0502020204030204" pitchFamily="34" charset="0"/>
                <a:ea typeface="ArialUnicodeMS"/>
              </a:rPr>
              <a:t>!</a:t>
            </a:r>
            <a:br>
              <a:rPr lang="es-ES" sz="3600" b="1" dirty="0">
                <a:highlight>
                  <a:srgbClr val="00FF00"/>
                </a:highlight>
                <a:latin typeface="Calibri" panose="020F0502020204030204" pitchFamily="34" charset="0"/>
                <a:ea typeface="ArialUnicodeMS"/>
              </a:rPr>
            </a:br>
            <a:br>
              <a:rPr lang="es-ES" sz="1100" b="1" dirty="0">
                <a:highlight>
                  <a:srgbClr val="00FF00"/>
                </a:highlight>
                <a:latin typeface="Calibri" panose="020F0502020204030204" pitchFamily="34" charset="0"/>
                <a:ea typeface="ArialUnicodeMS"/>
              </a:rPr>
            </a:br>
            <a:r>
              <a:rPr lang="es-ES" sz="1100" dirty="0">
                <a:latin typeface="Calibri" panose="020F0502020204030204" pitchFamily="34" charset="0"/>
                <a:ea typeface="ArialUnicodeMS"/>
              </a:rPr>
              <a:t>Podemos encontrar un buen acuerdo entre culturas y religiones diferentes,</a:t>
            </a:r>
            <a:br>
              <a:rPr lang="es-ES" sz="1100" dirty="0">
                <a:latin typeface="Calibri" panose="020F0502020204030204" pitchFamily="34" charset="0"/>
                <a:ea typeface="ArialUnicodeMS"/>
              </a:rPr>
            </a:br>
            <a:r>
              <a:rPr lang="es-ES" sz="1100" dirty="0">
                <a:latin typeface="Calibri" panose="020F0502020204030204" pitchFamily="34" charset="0"/>
                <a:ea typeface="ArialUnicodeMS"/>
              </a:rPr>
              <a:t>acogiendo las diferencia y con la alegría de ser hermanos</a:t>
            </a:r>
            <a:br>
              <a:rPr lang="es-ES" sz="1100" dirty="0">
                <a:latin typeface="Calibri" panose="020F0502020204030204" pitchFamily="34" charset="0"/>
                <a:ea typeface="ArialUnicodeMS"/>
              </a:rPr>
            </a:br>
            <a:br>
              <a:rPr lang="es-ES" sz="1100" dirty="0">
                <a:latin typeface="Calibri" panose="020F0502020204030204" pitchFamily="34" charset="0"/>
                <a:ea typeface="ArialUnicodeMS"/>
              </a:rPr>
            </a:br>
            <a:br>
              <a:rPr lang="es-ES" sz="1100" b="1" dirty="0">
                <a:highlight>
                  <a:srgbClr val="00FF00"/>
                </a:highlight>
                <a:latin typeface="Calibri" panose="020F0502020204030204" pitchFamily="34" charset="0"/>
                <a:ea typeface="ArialUnicodeMS"/>
              </a:rPr>
            </a:br>
            <a:endParaRPr lang="es-ES" sz="1100" dirty="0">
              <a:highlight>
                <a:srgbClr val="00FF00"/>
              </a:highlight>
            </a:endParaRPr>
          </a:p>
        </p:txBody>
      </p:sp>
      <p:sp useBgFill="1">
        <p:nvSpPr>
          <p:cNvPr id="81" name="Freeform: Shape 80">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4102" name="Picture 6" descr="FRATERNIDAD ESCOLAPIA, SIGNO Y AGENTE DE LA FRATERNIDAD UNIVERSAL –  Escolapios 2.1">
            <a:extLst>
              <a:ext uri="{FF2B5EF4-FFF2-40B4-BE49-F238E27FC236}">
                <a16:creationId xmlns:a16="http://schemas.microsoft.com/office/drawing/2014/main" id="{A5D1F887-8449-6C47-AF72-9F37F5AB683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09409" y="2378038"/>
            <a:ext cx="6039309" cy="431810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7" name="Marcador de contenido 6">
            <a:extLst>
              <a:ext uri="{FF2B5EF4-FFF2-40B4-BE49-F238E27FC236}">
                <a16:creationId xmlns:a16="http://schemas.microsoft.com/office/drawing/2014/main" id="{97C8C94D-66A5-FE47-847B-04684501DFE5}"/>
              </a:ext>
            </a:extLst>
          </p:cNvPr>
          <p:cNvSpPr>
            <a:spLocks noGrp="1"/>
          </p:cNvSpPr>
          <p:nvPr>
            <p:ph idx="1"/>
          </p:nvPr>
        </p:nvSpPr>
        <p:spPr>
          <a:xfrm>
            <a:off x="6575729" y="2052214"/>
            <a:ext cx="4415293" cy="4196185"/>
          </a:xfrm>
        </p:spPr>
        <p:txBody>
          <a:bodyPr>
            <a:normAutofit/>
          </a:bodyPr>
          <a:lstStyle/>
          <a:p>
            <a:pPr marL="0" indent="0">
              <a:buNone/>
            </a:pPr>
            <a:endParaRPr lang="es-ES" dirty="0"/>
          </a:p>
          <a:p>
            <a:pPr marL="0" indent="0">
              <a:buNone/>
            </a:pPr>
            <a:endParaRPr lang="es-ES" dirty="0"/>
          </a:p>
        </p:txBody>
      </p:sp>
    </p:spTree>
    <p:extLst>
      <p:ext uri="{BB962C8B-B14F-4D97-AF65-F5344CB8AC3E}">
        <p14:creationId xmlns:p14="http://schemas.microsoft.com/office/powerpoint/2010/main" val="805935407"/>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22051-6CE5-4EC1-BFAF-7E3B24671565}"/>
              </a:ext>
            </a:extLst>
          </p:cNvPr>
          <p:cNvSpPr>
            <a:spLocks noGrp="1"/>
          </p:cNvSpPr>
          <p:nvPr>
            <p:ph type="title"/>
          </p:nvPr>
        </p:nvSpPr>
        <p:spPr>
          <a:xfrm>
            <a:off x="-3624489" y="3157956"/>
            <a:ext cx="17597393" cy="4425149"/>
          </a:xfrm>
        </p:spPr>
        <p:txBody>
          <a:bodyPr>
            <a:noAutofit/>
          </a:bodyPr>
          <a:lstStyle/>
          <a:p>
            <a:pPr algn="ctr"/>
            <a:r>
              <a:rPr lang="es-ES" sz="3200" dirty="0">
                <a:highlight>
                  <a:srgbClr val="00FF00"/>
                </a:highlight>
              </a:rPr>
              <a:t> </a:t>
            </a:r>
          </a:p>
        </p:txBody>
      </p:sp>
      <p:sp>
        <p:nvSpPr>
          <p:cNvPr id="5" name="Marcador de contenido 4">
            <a:extLst>
              <a:ext uri="{FF2B5EF4-FFF2-40B4-BE49-F238E27FC236}">
                <a16:creationId xmlns:a16="http://schemas.microsoft.com/office/drawing/2014/main" id="{DB34CE6D-5399-3846-95AC-1BA03E3D3AE1}"/>
              </a:ext>
            </a:extLst>
          </p:cNvPr>
          <p:cNvSpPr>
            <a:spLocks noGrp="1"/>
          </p:cNvSpPr>
          <p:nvPr>
            <p:ph idx="1"/>
          </p:nvPr>
        </p:nvSpPr>
        <p:spPr>
          <a:xfrm>
            <a:off x="296915" y="290457"/>
            <a:ext cx="11274612" cy="3138543"/>
          </a:xfrm>
        </p:spPr>
        <p:txBody>
          <a:bodyPr>
            <a:normAutofit/>
          </a:bodyPr>
          <a:lstStyle/>
          <a:p>
            <a:pPr marL="0" indent="0" algn="ctr">
              <a:buNone/>
            </a:pPr>
            <a:r>
              <a:rPr lang="es-ES" sz="4400" b="1" dirty="0">
                <a:highlight>
                  <a:srgbClr val="00FF00"/>
                </a:highlight>
                <a:latin typeface="Calibri" panose="020F0502020204030204" pitchFamily="34" charset="0"/>
              </a:rPr>
              <a:t>LOS ENCUENTROS INTERRELIGIOSOS </a:t>
            </a:r>
          </a:p>
          <a:p>
            <a:pPr marL="0" indent="0" algn="ctr">
              <a:buNone/>
            </a:pPr>
            <a:r>
              <a:rPr lang="es-ES" sz="4400" b="1" dirty="0">
                <a:highlight>
                  <a:srgbClr val="00FF00"/>
                </a:highlight>
                <a:latin typeface="Calibri" panose="020F0502020204030204" pitchFamily="34" charset="0"/>
              </a:rPr>
              <a:t>POR LA PAZ EN   </a:t>
            </a:r>
            <a:r>
              <a:rPr lang="es-ES" sz="5400" b="1" dirty="0">
                <a:highlight>
                  <a:srgbClr val="00FF00"/>
                </a:highlight>
                <a:latin typeface="Calibri" panose="020F0502020204030204" pitchFamily="34" charset="0"/>
              </a:rPr>
              <a:t>ASÍS</a:t>
            </a:r>
            <a:endParaRPr lang="es-ES" sz="5400" dirty="0"/>
          </a:p>
        </p:txBody>
      </p:sp>
      <p:pic>
        <p:nvPicPr>
          <p:cNvPr id="3" name="Imagen 2">
            <a:extLst>
              <a:ext uri="{FF2B5EF4-FFF2-40B4-BE49-F238E27FC236}">
                <a16:creationId xmlns:a16="http://schemas.microsoft.com/office/drawing/2014/main" id="{12EA4215-112A-491B-85D0-08E13415B41E}"/>
              </a:ext>
            </a:extLst>
          </p:cNvPr>
          <p:cNvPicPr>
            <a:picLocks noChangeAspect="1"/>
          </p:cNvPicPr>
          <p:nvPr/>
        </p:nvPicPr>
        <p:blipFill>
          <a:blip r:embed="rId2"/>
          <a:stretch>
            <a:fillRect/>
          </a:stretch>
        </p:blipFill>
        <p:spPr>
          <a:xfrm>
            <a:off x="10616155" y="4994249"/>
            <a:ext cx="1575845" cy="1460339"/>
          </a:xfrm>
          <a:prstGeom prst="rect">
            <a:avLst/>
          </a:prstGeom>
        </p:spPr>
      </p:pic>
      <p:pic>
        <p:nvPicPr>
          <p:cNvPr id="5122" name="Picture 2" descr="Jornada mundial de oración por la paz. Asís 1986">
            <a:extLst>
              <a:ext uri="{FF2B5EF4-FFF2-40B4-BE49-F238E27FC236}">
                <a16:creationId xmlns:a16="http://schemas.microsoft.com/office/drawing/2014/main" id="{AB0FC903-8C5C-2B4C-BE75-87E6A9D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773" y="2394842"/>
            <a:ext cx="8863733" cy="386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724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D6272-CFE3-EB49-A6F8-693F2EDD84EB}"/>
              </a:ext>
            </a:extLst>
          </p:cNvPr>
          <p:cNvSpPr>
            <a:spLocks noGrp="1"/>
          </p:cNvSpPr>
          <p:nvPr>
            <p:ph type="title"/>
          </p:nvPr>
        </p:nvSpPr>
        <p:spPr>
          <a:xfrm>
            <a:off x="423081" y="478465"/>
            <a:ext cx="5882185" cy="5867744"/>
          </a:xfrm>
        </p:spPr>
        <p:txBody>
          <a:bodyPr anchor="ctr">
            <a:noAutofit/>
          </a:bodyPr>
          <a:lstStyle/>
          <a:p>
            <a:pPr algn="ctr">
              <a:lnSpc>
                <a:spcPct val="150000"/>
              </a:lnSpc>
            </a:pPr>
            <a:r>
              <a:rPr lang="es-ES" sz="3600" dirty="0">
                <a:highlight>
                  <a:srgbClr val="00FF00"/>
                </a:highlight>
              </a:rPr>
              <a:t>LOS CATÓLICOS </a:t>
            </a:r>
            <a:br>
              <a:rPr lang="es-ES" sz="3600" dirty="0">
                <a:highlight>
                  <a:srgbClr val="00FF00"/>
                </a:highlight>
              </a:rPr>
            </a:br>
            <a:r>
              <a:rPr lang="es-ES" sz="3600" dirty="0">
                <a:highlight>
                  <a:srgbClr val="00FF00"/>
                </a:highlight>
              </a:rPr>
              <a:t>DEBEN ESTAR UNIDOS </a:t>
            </a:r>
            <a:br>
              <a:rPr lang="es-ES" sz="3600" dirty="0">
                <a:highlight>
                  <a:srgbClr val="00FF00"/>
                </a:highlight>
              </a:rPr>
            </a:br>
            <a:r>
              <a:rPr lang="es-ES" sz="3600" dirty="0">
                <a:highlight>
                  <a:srgbClr val="00FF00"/>
                </a:highlight>
              </a:rPr>
              <a:t>EN ESTE SERVICIO </a:t>
            </a:r>
            <a:br>
              <a:rPr lang="es-ES" sz="3600" dirty="0">
                <a:highlight>
                  <a:srgbClr val="00FF00"/>
                </a:highlight>
              </a:rPr>
            </a:br>
            <a:r>
              <a:rPr lang="es-ES" sz="3600" dirty="0">
                <a:highlight>
                  <a:srgbClr val="00FF00"/>
                </a:highlight>
              </a:rPr>
              <a:t>EN PRO DE LA </a:t>
            </a:r>
            <a:br>
              <a:rPr lang="es-ES" sz="3600" dirty="0">
                <a:highlight>
                  <a:srgbClr val="00FF00"/>
                </a:highlight>
              </a:rPr>
            </a:br>
            <a:r>
              <a:rPr lang="es-ES" sz="3600" dirty="0">
                <a:highlight>
                  <a:srgbClr val="00FF00"/>
                </a:highlight>
              </a:rPr>
              <a:t>FRATERNIDAD UNIVERSAL</a:t>
            </a:r>
          </a:p>
        </p:txBody>
      </p:sp>
      <p:sp>
        <p:nvSpPr>
          <p:cNvPr id="3" name="Marcador de contenido 2">
            <a:extLst>
              <a:ext uri="{FF2B5EF4-FFF2-40B4-BE49-F238E27FC236}">
                <a16:creationId xmlns:a16="http://schemas.microsoft.com/office/drawing/2014/main" id="{7C71062F-CC85-F94C-A0CF-51500546D6AB}"/>
              </a:ext>
            </a:extLst>
          </p:cNvPr>
          <p:cNvSpPr>
            <a:spLocks noGrp="1"/>
          </p:cNvSpPr>
          <p:nvPr>
            <p:ph idx="1"/>
          </p:nvPr>
        </p:nvSpPr>
        <p:spPr>
          <a:xfrm>
            <a:off x="6102128" y="-233916"/>
            <a:ext cx="5508625" cy="6751674"/>
          </a:xfrm>
        </p:spPr>
        <p:txBody>
          <a:bodyPr anchor="ctr">
            <a:noAutofit/>
          </a:bodyPr>
          <a:lstStyle/>
          <a:p>
            <a:pPr marL="0" indent="0">
              <a:buNone/>
            </a:pPr>
            <a:endParaRPr lang="es-ES" sz="800" dirty="0"/>
          </a:p>
          <a:p>
            <a:pPr>
              <a:buFont typeface="Wingdings" pitchFamily="2" charset="2"/>
              <a:buChar char="ü"/>
            </a:pPr>
            <a:r>
              <a:rPr lang="es-ES" sz="2400" dirty="0"/>
              <a:t>Pluralismo político de los católicos, pero unidad en el compromiso por la justicia, la paz y la fraternidad universal.</a:t>
            </a:r>
          </a:p>
          <a:p>
            <a:pPr>
              <a:buFont typeface="Wingdings" pitchFamily="2" charset="2"/>
              <a:buChar char="ü"/>
            </a:pPr>
            <a:r>
              <a:rPr lang="es-ES" sz="2400" dirty="0"/>
              <a:t>Buscar la unidad con el resto de las iglesias cristianas, aunque esta unidad no se juega sólo en el acercamiento doctrinal de los contenidos de fe: la unión en la acción y en la colaboración en la lucha contra la pobreza y la promoción de los pobres es otro camino de ecumenismo y un imperativo evangélico en favor de la fraternidad universal.</a:t>
            </a:r>
          </a:p>
        </p:txBody>
      </p:sp>
    </p:spTree>
    <p:extLst>
      <p:ext uri="{BB962C8B-B14F-4D97-AF65-F5344CB8AC3E}">
        <p14:creationId xmlns:p14="http://schemas.microsoft.com/office/powerpoint/2010/main" val="1185077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7A4816-E7BB-E140-B5E2-1A9967A8FF39}"/>
              </a:ext>
            </a:extLst>
          </p:cNvPr>
          <p:cNvSpPr>
            <a:spLocks noGrp="1"/>
          </p:cNvSpPr>
          <p:nvPr>
            <p:ph type="title"/>
          </p:nvPr>
        </p:nvSpPr>
        <p:spPr>
          <a:xfrm>
            <a:off x="1142998" y="393405"/>
            <a:ext cx="9733549" cy="2349795"/>
          </a:xfrm>
        </p:spPr>
        <p:txBody>
          <a:bodyPr>
            <a:normAutofit/>
          </a:bodyPr>
          <a:lstStyle/>
          <a:p>
            <a:pPr algn="ctr">
              <a:lnSpc>
                <a:spcPct val="90000"/>
              </a:lnSpc>
            </a:pPr>
            <a:r>
              <a:rPr lang="es-ES" sz="3200" dirty="0">
                <a:highlight>
                  <a:srgbClr val="00FF00"/>
                </a:highlight>
              </a:rPr>
              <a:t>LA FE EN DIOS NO LLEVA A </a:t>
            </a:r>
            <a:br>
              <a:rPr lang="es-ES" sz="3200" dirty="0">
                <a:highlight>
                  <a:srgbClr val="00FF00"/>
                </a:highlight>
              </a:rPr>
            </a:br>
            <a:r>
              <a:rPr lang="es-ES" sz="3200" dirty="0">
                <a:highlight>
                  <a:srgbClr val="00FF00"/>
                </a:highlight>
              </a:rPr>
              <a:t>LA DISCRIMINACIÓN, EL ODIO O LA VIOLENCIA, </a:t>
            </a:r>
            <a:br>
              <a:rPr lang="es-ES" sz="3200" dirty="0">
                <a:highlight>
                  <a:srgbClr val="00FF00"/>
                </a:highlight>
              </a:rPr>
            </a:br>
            <a:r>
              <a:rPr lang="es-ES" sz="3200" dirty="0">
                <a:highlight>
                  <a:srgbClr val="00FF00"/>
                </a:highlight>
              </a:rPr>
              <a:t>SINO AL RESPETO DE LA DIGNIDAD </a:t>
            </a:r>
            <a:br>
              <a:rPr lang="es-ES" sz="3200" dirty="0">
                <a:highlight>
                  <a:srgbClr val="00FF00"/>
                </a:highlight>
              </a:rPr>
            </a:br>
            <a:r>
              <a:rPr lang="es-ES" sz="3200" dirty="0">
                <a:highlight>
                  <a:srgbClr val="00FF00"/>
                </a:highlight>
              </a:rPr>
              <a:t>DE TODOS LOS HOMBRES</a:t>
            </a:r>
          </a:p>
        </p:txBody>
      </p:sp>
      <p:pic>
        <p:nvPicPr>
          <p:cNvPr id="5" name="Imagen 4" descr="Icono&#10;&#10;Descripción generada automáticamente">
            <a:extLst>
              <a:ext uri="{FF2B5EF4-FFF2-40B4-BE49-F238E27FC236}">
                <a16:creationId xmlns:a16="http://schemas.microsoft.com/office/drawing/2014/main" id="{CBFA786B-795B-8947-BA44-A77D0BDEA2A8}"/>
              </a:ext>
            </a:extLst>
          </p:cNvPr>
          <p:cNvPicPr>
            <a:picLocks noChangeAspect="1"/>
          </p:cNvPicPr>
          <p:nvPr/>
        </p:nvPicPr>
        <p:blipFill>
          <a:blip r:embed="rId2"/>
          <a:stretch>
            <a:fillRect/>
          </a:stretch>
        </p:blipFill>
        <p:spPr>
          <a:xfrm>
            <a:off x="7836345" y="3419279"/>
            <a:ext cx="2648952" cy="2123873"/>
          </a:xfrm>
          <a:prstGeom prst="rect">
            <a:avLst/>
          </a:prstGeom>
        </p:spPr>
      </p:pic>
      <p:pic>
        <p:nvPicPr>
          <p:cNvPr id="6146" name="Picture 2" descr="Qué pasó el 11 de septiembre del 2001 en las Torres Gemelas y qué ha  cambiado en 20 años? | MARCA Claro Colombia">
            <a:extLst>
              <a:ext uri="{FF2B5EF4-FFF2-40B4-BE49-F238E27FC236}">
                <a16:creationId xmlns:a16="http://schemas.microsoft.com/office/drawing/2014/main" id="{8AA843F9-667A-234D-9AE9-F91132AC56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048" y="2530457"/>
            <a:ext cx="6502561" cy="365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1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36786AE-C0D0-C945-A00E-F9B39B0648AA}"/>
              </a:ext>
            </a:extLst>
          </p:cNvPr>
          <p:cNvSpPr>
            <a:spLocks noGrp="1"/>
          </p:cNvSpPr>
          <p:nvPr>
            <p:ph type="title"/>
          </p:nvPr>
        </p:nvSpPr>
        <p:spPr>
          <a:xfrm>
            <a:off x="635458" y="4542502"/>
            <a:ext cx="9186063" cy="1189985"/>
          </a:xfrm>
        </p:spPr>
        <p:txBody>
          <a:bodyPr vert="horz" lIns="91440" tIns="45720" rIns="91440" bIns="45720" rtlCol="0" anchor="b">
            <a:normAutofit/>
          </a:bodyPr>
          <a:lstStyle/>
          <a:p>
            <a:pPr>
              <a:lnSpc>
                <a:spcPct val="90000"/>
              </a:lnSpc>
            </a:pPr>
            <a:r>
              <a:rPr lang="en-US" sz="3800">
                <a:highlight>
                  <a:srgbClr val="00FF00"/>
                </a:highlight>
              </a:rPr>
              <a:t>¡HAY ESPERANZA!</a:t>
            </a:r>
            <a:br>
              <a:rPr lang="en-US" sz="3800">
                <a:highlight>
                  <a:srgbClr val="00FF00"/>
                </a:highlight>
              </a:rPr>
            </a:br>
            <a:r>
              <a:rPr lang="en-US" sz="3800">
                <a:highlight>
                  <a:srgbClr val="00FF00"/>
                </a:highlight>
              </a:rPr>
              <a:t>¡No nos desanimamos!</a:t>
            </a:r>
          </a:p>
        </p:txBody>
      </p:sp>
      <p:pic>
        <p:nvPicPr>
          <p:cNvPr id="5122" name="Picture 2" descr="Enfermera - Banco de fotos e imágenes de stock - iStock">
            <a:extLst>
              <a:ext uri="{FF2B5EF4-FFF2-40B4-BE49-F238E27FC236}">
                <a16:creationId xmlns:a16="http://schemas.microsoft.com/office/drawing/2014/main" id="{C2E272AF-D196-5841-B2AD-3365DEFF2B5F}"/>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t="3670" r="-3" b="-3"/>
          <a:stretch/>
        </p:blipFill>
        <p:spPr bwMode="auto">
          <a:xfrm>
            <a:off x="635458" y="640080"/>
            <a:ext cx="5602986" cy="3602736"/>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AA42A5A-AC4E-A04C-92B1-725EEFF73128}"/>
              </a:ext>
            </a:extLst>
          </p:cNvPr>
          <p:cNvPicPr>
            <a:picLocks noChangeAspect="1"/>
          </p:cNvPicPr>
          <p:nvPr/>
        </p:nvPicPr>
        <p:blipFill rotWithShape="1">
          <a:blip r:embed="rId8"/>
          <a:srcRect l="3688" r="8027" b="-2"/>
          <a:stretch/>
        </p:blipFill>
        <p:spPr>
          <a:xfrm>
            <a:off x="8154990" y="2309961"/>
            <a:ext cx="3682727" cy="386571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00238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1FCCB-4256-DF41-972A-3D23036A8FEE}"/>
              </a:ext>
            </a:extLst>
          </p:cNvPr>
          <p:cNvSpPr>
            <a:spLocks noGrp="1"/>
          </p:cNvSpPr>
          <p:nvPr>
            <p:ph type="title"/>
          </p:nvPr>
        </p:nvSpPr>
        <p:spPr/>
        <p:txBody>
          <a:bodyPr/>
          <a:lstStyle/>
          <a:p>
            <a:pPr algn="ctr"/>
            <a:r>
              <a:rPr lang="es-ES" dirty="0">
                <a:highlight>
                  <a:srgbClr val="00FF00"/>
                </a:highlight>
              </a:rPr>
              <a:t>UN EXTRAÑO EN EL CAMINO</a:t>
            </a:r>
            <a:br>
              <a:rPr lang="es-ES" dirty="0"/>
            </a:br>
            <a:r>
              <a:rPr lang="es-ES" dirty="0"/>
              <a:t>Capítulo 2</a:t>
            </a:r>
          </a:p>
        </p:txBody>
      </p:sp>
      <p:pic>
        <p:nvPicPr>
          <p:cNvPr id="8194" name="Picture 2" descr="Educación del tercer mundo – OtrasVocesenEducacion.org">
            <a:extLst>
              <a:ext uri="{FF2B5EF4-FFF2-40B4-BE49-F238E27FC236}">
                <a16:creationId xmlns:a16="http://schemas.microsoft.com/office/drawing/2014/main" id="{67A3223F-251F-AA49-B74E-D18C29AD52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8424" y="2402006"/>
            <a:ext cx="7400560" cy="404109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DD2EA49-0F8D-2D46-AF47-6C65FA232677}"/>
              </a:ext>
            </a:extLst>
          </p:cNvPr>
          <p:cNvPicPr>
            <a:picLocks noChangeAspect="1"/>
          </p:cNvPicPr>
          <p:nvPr/>
        </p:nvPicPr>
        <p:blipFill>
          <a:blip r:embed="rId3"/>
          <a:stretch>
            <a:fillRect/>
          </a:stretch>
        </p:blipFill>
        <p:spPr>
          <a:xfrm>
            <a:off x="9580729" y="4414777"/>
            <a:ext cx="2133292" cy="1976926"/>
          </a:xfrm>
          <a:prstGeom prst="rect">
            <a:avLst/>
          </a:prstGeom>
        </p:spPr>
      </p:pic>
    </p:spTree>
    <p:extLst>
      <p:ext uri="{BB962C8B-B14F-4D97-AF65-F5344CB8AC3E}">
        <p14:creationId xmlns:p14="http://schemas.microsoft.com/office/powerpoint/2010/main" val="22379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176" name="Picture 72">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177" name="Oval 74">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178" name="Picture 76">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07AC458A-AEB1-9C46-9AA2-EB863E2FE2FC}"/>
              </a:ext>
            </a:extLst>
          </p:cNvPr>
          <p:cNvSpPr>
            <a:spLocks noGrp="1"/>
          </p:cNvSpPr>
          <p:nvPr>
            <p:ph type="title"/>
          </p:nvPr>
        </p:nvSpPr>
        <p:spPr>
          <a:xfrm>
            <a:off x="6796585" y="4763069"/>
            <a:ext cx="5062619" cy="1332931"/>
          </a:xfrm>
        </p:spPr>
        <p:txBody>
          <a:bodyPr vert="horz" lIns="91440" tIns="45720" rIns="91440" bIns="45720" rtlCol="0" anchor="b">
            <a:normAutofit/>
          </a:bodyPr>
          <a:lstStyle/>
          <a:p>
            <a:pPr>
              <a:lnSpc>
                <a:spcPct val="90000"/>
              </a:lnSpc>
            </a:pPr>
            <a:r>
              <a:rPr lang="en-US" sz="3200" dirty="0"/>
              <a:t>UNA HISTORIA SENCILLA</a:t>
            </a:r>
            <a:br>
              <a:rPr lang="en-US" sz="3200" dirty="0"/>
            </a:br>
            <a:r>
              <a:rPr lang="en-US" sz="3200" dirty="0"/>
              <a:t>“El </a:t>
            </a:r>
            <a:r>
              <a:rPr lang="en-US" sz="3200" dirty="0" err="1"/>
              <a:t>buen</a:t>
            </a:r>
            <a:r>
              <a:rPr lang="en-US" sz="3200" dirty="0"/>
              <a:t> </a:t>
            </a:r>
            <a:r>
              <a:rPr lang="en-US" sz="3200" dirty="0" err="1"/>
              <a:t>samaritano</a:t>
            </a:r>
            <a:r>
              <a:rPr lang="en-US" sz="3200" dirty="0"/>
              <a:t>”</a:t>
            </a:r>
          </a:p>
        </p:txBody>
      </p:sp>
      <p:pic>
        <p:nvPicPr>
          <p:cNvPr id="5" name="Imagen 4">
            <a:extLst>
              <a:ext uri="{FF2B5EF4-FFF2-40B4-BE49-F238E27FC236}">
                <a16:creationId xmlns:a16="http://schemas.microsoft.com/office/drawing/2014/main" id="{03C447D2-A0DE-FC4D-9F54-D2F491A5D1D9}"/>
              </a:ext>
            </a:extLst>
          </p:cNvPr>
          <p:cNvPicPr>
            <a:picLocks noChangeAspect="1"/>
          </p:cNvPicPr>
          <p:nvPr/>
        </p:nvPicPr>
        <p:blipFill rotWithShape="1">
          <a:blip r:embed="rId7"/>
          <a:srcRect t="1100" r="-1" b="12842"/>
          <a:stretch/>
        </p:blipFill>
        <p:spPr>
          <a:xfrm>
            <a:off x="8215286" y="1529688"/>
            <a:ext cx="2591251" cy="2066498"/>
          </a:xfrm>
          <a:prstGeom prst="rect">
            <a:avLst/>
          </a:prstGeom>
          <a:effectLst>
            <a:outerShdw blurRad="50800" dist="38100" dir="5400000" algn="t" rotWithShape="0">
              <a:prstClr val="black">
                <a:alpha val="43000"/>
              </a:prstClr>
            </a:outerShdw>
          </a:effectLst>
        </p:spPr>
      </p:pic>
      <p:pic>
        <p:nvPicPr>
          <p:cNvPr id="7170" name="Picture 2" descr="Cómo enseña Jesús: la parábola del buen samaritano | Historia bíblica">
            <a:extLst>
              <a:ext uri="{FF2B5EF4-FFF2-40B4-BE49-F238E27FC236}">
                <a16:creationId xmlns:a16="http://schemas.microsoft.com/office/drawing/2014/main" id="{B22C05C0-10AB-0A49-BBC1-E4379966C6B8}"/>
              </a:ext>
            </a:extLst>
          </p:cNvPr>
          <p:cNvPicPr>
            <a:picLocks noGrp="1" noChangeAspect="1" noChangeArrowheads="1"/>
          </p:cNvPicPr>
          <p:nvPr>
            <p:ph idx="1"/>
          </p:nvPr>
        </p:nvPicPr>
        <p:blipFill rotWithShape="1">
          <a:blip r:embed="rId8">
            <a:extLst>
              <a:ext uri="{28A0092B-C50C-407E-A947-70E740481C1C}">
                <a14:useLocalDpi xmlns:a14="http://schemas.microsoft.com/office/drawing/2010/main" val="0"/>
              </a:ext>
            </a:extLst>
          </a:blip>
          <a:srcRect l="37303" r="2" b="2"/>
          <a:stretch/>
        </p:blipFill>
        <p:spPr bwMode="auto">
          <a:xfrm>
            <a:off x="654263" y="1093370"/>
            <a:ext cx="5857452" cy="467126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36209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2557</Words>
  <Application>Microsoft Macintosh PowerPoint</Application>
  <PresentationFormat>Panorámica</PresentationFormat>
  <Paragraphs>195</Paragraphs>
  <Slides>65</Slides>
  <Notes>6</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65</vt:i4>
      </vt:variant>
    </vt:vector>
  </HeadingPairs>
  <TitlesOfParts>
    <vt:vector size="76" baseType="lpstr">
      <vt:lpstr>Abadi</vt:lpstr>
      <vt:lpstr>Algerian</vt:lpstr>
      <vt:lpstr>Arial</vt:lpstr>
      <vt:lpstr>Calibri</vt:lpstr>
      <vt:lpstr>Century Gothic</vt:lpstr>
      <vt:lpstr>Courier New</vt:lpstr>
      <vt:lpstr>Neue Haas Grotesk Text Pro</vt:lpstr>
      <vt:lpstr>Wingdings</vt:lpstr>
      <vt:lpstr>Wingdings 3</vt:lpstr>
      <vt:lpstr>AccentBoxVTI</vt:lpstr>
      <vt:lpstr>Ion</vt:lpstr>
      <vt:lpstr>FRATELLI   TUTTI</vt:lpstr>
      <vt:lpstr>  LAS SOMBRAS DE UN MUNDO CERRADO </vt:lpstr>
      <vt:lpstr>LA FRATERNIDAD  ROTA</vt:lpstr>
      <vt:lpstr>1. Cultura del descarte 2. Los derechos humanos no son universasles</vt:lpstr>
      <vt:lpstr>3. Conflicto y miedo 4. Globalización y progreso sin rumbo 5. Sin dignidad en las fronteras </vt:lpstr>
      <vt:lpstr>6. Información sin sabiduría 7. Sometimientos y autodesprecios</vt:lpstr>
      <vt:lpstr>¡HAY ESPERANZA! ¡No nos desanimamos!</vt:lpstr>
      <vt:lpstr>UN EXTRAÑO EN EL CAMINO Capítulo 2</vt:lpstr>
      <vt:lpstr>UNA HISTORIA SENCILLA “El buen samaritano”</vt:lpstr>
      <vt:lpstr>LOS PERSONAJES</vt:lpstr>
      <vt:lpstr>¿Quién es hoy cada uno  de estos 4 personajes?   </vt:lpstr>
      <vt:lpstr>El samaritano nos muestra el camino en este mundo en el que…</vt:lpstr>
      <vt:lpstr>PENSAR Y GESTAR  UN MUNDO ABIERTO</vt:lpstr>
      <vt:lpstr>    Vivir en comunidad mirando al otro</vt:lpstr>
      <vt:lpstr>Para ello </vt:lpstr>
      <vt:lpstr>“ Una sociedad fraterna no puede permitir que nuestro sistema económico y social produzca una sola víctima y haya una sola persona descartada”</vt:lpstr>
      <vt:lpstr>La solidaridad se expresa concretamente en el servicio, que puede asumir formas muy diversas de hacerse cargo de los demás. </vt:lpstr>
      <vt:lpstr>La propiedad privada es un derecho secundario y ha de tener siempre una función social.  Como decía san Gregorio Magno: «Cuando damos a los pobres las cosas indispensables no les damos nuestras cosas, sino que les devolvemos lo que es suyo» </vt:lpstr>
      <vt:lpstr>Frases a destacar</vt:lpstr>
      <vt:lpstr>El amor al otro por ser quien es nos mueve a buscar lo mejor para su vida. Sólo en el cultivo de esta forma de relacionarnos haremos posibles la amistad social que no excluye a nadie y la fraternidad abierta a todos. (n. 94) </vt:lpstr>
      <vt:lpstr>El futuro no es monocromático, sino que es posible si nos animamos a mirarlo en la variedad y en la diversidad de lo que cada uno puede aportar. ¡Cuánto necesita aprender nuestra familia humana a vivir juntos en armonía y paz sin necesidad de que tengamos que ser todos igualitos! </vt:lpstr>
      <vt:lpstr>El deseo y la búsqueda del bien de los demás y de toda la humanidad implican también procurar una maduración de las personas y de las sociedades en los distintos valores morales que lleven a un desarrollo humano integral. (n. 112) </vt:lpstr>
      <vt:lpstr>La libertad de empresa o de mercado no puede estar por encima de los derechos de los pueblos, ni de la dignidad de los pobres, ni tampoco del respeto al medio ambiente, puesto que «quien se apropia algo es sólo para administrarlo en bien de todos». (n. 122) </vt:lpstr>
      <vt:lpstr>Es posible aceptar el desafío de soñar y pensar en otra humanidad.   Es posible anhelar un planeta que asegure tierra, techo y trabajo para todos. </vt:lpstr>
      <vt:lpstr>Un corazón abierto al mundo entero</vt:lpstr>
      <vt:lpstr>Presentación de PowerPoint</vt:lpstr>
      <vt:lpstr>Ante los migrantes, debemos poner en práctica cuatro verbos: acoger, proteger, promover e integrar.</vt:lpstr>
      <vt:lpstr>La llegada de personas diferentes, que proceden de un contexto vital y cultural distinto, se convierte en un don, porque «las historias de los migrantes también son historias de encuentro entre personas y entre culturas». (n. 133)</vt:lpstr>
      <vt:lpstr>Necesitamos que un ordenamiento mundial jurídico, político y económico que «incremente y oriente la colaboración internacional hacia el desarrollo solidario de todos los pueblos». (n. 138)</vt:lpstr>
      <vt:lpstr>Existe la gratuidad. Es la capacidad de hacer algunas cosas porque sí, porque son buenas en sí mismas, sin esperar ningún resultado exitoso, sin esperar inmediatamente algo a cambio. (n. 139)</vt:lpstr>
      <vt:lpstr>El Papa “pide especialmente a los jóvenes que no caigan en las redes de quienes quieren enfrentarlos a otros jóvenes que llegan a sus países, haciéndolos ver como seres peligrosos y como si no tuvieran la misma inalienable dignidad de todo ser humano”. (n. 133)</vt:lpstr>
      <vt:lpstr>Quien no vive la gratuidad fraterna, convierte su existencia en un comercio ansioso, está siempre midiendo lo que da y lo que recibe a cambio. Dios, en cambio, da gratis, hasta el punto de que ayuda aun a los que no son fieles, y «hace salir el sol sobre malos y buenos» (Mt 5,45). (n. 140)</vt:lpstr>
      <vt:lpstr>Se necesita un diálogo paciente y confiado, para que las personas, las familias y las comunidades puedan transmitir los valores de su propia cultura y acoger lo que hay de bueno en la experiencia de los demás. (n. 134)</vt:lpstr>
      <vt:lpstr>En algunos barrios populares, todavía se vive el espíritu del “vecindario”, donde cada uno siente espontáneamente el deber de acompañar y ayudar al vecino. Ojalá pudiera vivirse esto también entre países cercanos, que sean capaces de construir una vecindad cordial entre sus pueblos. (n. 152)</vt:lpstr>
      <vt:lpstr>LA MEJOR POLÍTICA</vt:lpstr>
      <vt:lpstr>    “Hace falta la mejor política puesta al servicio del verdadero bien común”</vt:lpstr>
      <vt:lpstr>¿En qué consiste una buena política? </vt:lpstr>
      <vt:lpstr>“ El gran tema es el trabajo, pero no cualquier trabajo sino uno decente y digno para la persona (162)”</vt:lpstr>
      <vt:lpstr>“El mercado no lo resuelve todo. La inequidad es fuente de nuevas formas de violencia que amenazan el tejido social (n. 168). El asunto es la fragilidad humana, la tendencia constante al egoísmo humano (n. 166)” </vt:lpstr>
      <vt:lpstr>“El siglo XXI asiste a un continuo debilitamiento de los Estados nacionales. Es necesario un nuevo consenso sobre instituciones internacionales fuertes. Es necesaria una organización mundial más eficiente, con mayor consenso, capacidad sancionadora real y fuerza moral y efectiva (n. 172).» </vt:lpstr>
      <vt:lpstr>“La política no puede someterse al dictado de las finanzas y exclusivamente al paradigma tecnocrático. Debe pensarse en el largo plazo”. (n. 177)</vt:lpstr>
      <vt:lpstr>Algunas frases a destacar: </vt:lpstr>
      <vt:lpstr>Algunas frases a destacar: </vt:lpstr>
      <vt:lpstr> DIÁLOGO y AMISTAD SOCIAL</vt:lpstr>
      <vt:lpstr>EL DIÁLOGO Y LA AMISTAD SOCIAL:  EL ARTE DEL ENCUENTRO</vt:lpstr>
      <vt:lpstr>DIÁLOGO COMO INSTRUMENTO PARA LA AMISTAD SOCIAL</vt:lpstr>
      <vt:lpstr>EVITAR FALSOS DIÁLOGOS </vt:lpstr>
      <vt:lpstr>   </vt:lpstr>
      <vt:lpstr>TRABAJAR POR UNA CULTURA DEL ENCUENTRO QUE BUSCA TENDER PUENTES PARA LOGRAR UNA SOCIEDAD QUE INCLUYA A TODOS </vt:lpstr>
      <vt:lpstr>ESTA CULTURA IMPLICA EL HÁBITO DE RECONOCER AL OTRO EL DERECHO A SER ÉL MISMO Y DE SER DIFERENTE</vt:lpstr>
      <vt:lpstr> CAMINOS DE REENCUENTRO</vt:lpstr>
      <vt:lpstr>SOCIEDAD  HERIDA  Y SEPARADA</vt:lpstr>
      <vt:lpstr>LA PAZ  COMPAÑERA INSEPARABLE DE LA VERDAD,  LA JUSTICIA  Y LA MISERICORDIA</vt:lpstr>
      <vt:lpstr>PERDÓN  con verdad y justicia </vt:lpstr>
      <vt:lpstr>LA GUERRA </vt:lpstr>
      <vt:lpstr>    YA NO PODEMOS PENSAR  EN UNA GUERRA JUSTA  ¡NUNCA MÁS LA GUERRA!    Con el dinero invertido en armamento debería crearse UN FONDO MUNDIAL  PARA ELIMINAR EL HAMBRE EN EL MUNDO    </vt:lpstr>
      <vt:lpstr> LA PENA DE MUERTE ¡INADMISIBLE! ¡DEBE SER ABOLIDA!</vt:lpstr>
      <vt:lpstr> LAS RELIGIONES Religiones al servicio de la humanidad</vt:lpstr>
      <vt:lpstr>¿IGUALDAD Y CERCANÍA O FRATERNIDAD?</vt:lpstr>
      <vt:lpstr>LA IGLESIA RESPETA LA AUTONOMÍA DE LA POLÍTICA,  PERO NO RELEGA SU MISIÓN AL ÁMBITO DE LO PRIVADO</vt:lpstr>
      <vt:lpstr>   </vt:lpstr>
      <vt:lpstr> LIBERTAD RELIGIOSA PARA TODAS LAS RELIGIONES  ¡Derecho a no descuidar!  Podemos encontrar un buen acuerdo entre culturas y religiones diferentes, acogiendo las diferencia y con la alegría de ser hermanos   </vt:lpstr>
      <vt:lpstr> </vt:lpstr>
      <vt:lpstr>LOS CATÓLICOS  DEBEN ESTAR UNIDOS  EN ESTE SERVICIO  EN PRO DE LA  FRATERNIDAD UNIVERSAL</vt:lpstr>
      <vt:lpstr>LA FE EN DIOS NO LLEVA A  LA DISCRIMINACIÓN, EL ODIO O LA VIOLENCIA,  SINO AL RESPETO DE LA DIGNIDAD  DE TODOS LOS HOMBRES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PENSAR Y GESTAR  UN MUNDO ABIERTO</dc:title>
  <dc:creator>Luz María Pire Galiana</dc:creator>
  <cp:lastModifiedBy>RAUL CASTELLO</cp:lastModifiedBy>
  <cp:revision>26</cp:revision>
  <dcterms:created xsi:type="dcterms:W3CDTF">2021-09-27T16:43:22Z</dcterms:created>
  <dcterms:modified xsi:type="dcterms:W3CDTF">2021-10-12T04:39:54Z</dcterms:modified>
</cp:coreProperties>
</file>